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56" r:id="rId3"/>
    <p:sldId id="272" r:id="rId4"/>
    <p:sldId id="270" r:id="rId5"/>
    <p:sldId id="263" r:id="rId6"/>
    <p:sldId id="285" r:id="rId7"/>
    <p:sldId id="271" r:id="rId8"/>
    <p:sldId id="284" r:id="rId9"/>
    <p:sldId id="282" r:id="rId10"/>
    <p:sldId id="283" r:id="rId11"/>
    <p:sldId id="286" r:id="rId12"/>
    <p:sldId id="266" r:id="rId1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972"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870E1D-B2A8-40EE-869D-C170D7C774D5}" type="datetimeFigureOut">
              <a:rPr lang="en-IE" smtClean="0"/>
              <a:t>27/02/2017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129690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870E1D-B2A8-40EE-869D-C170D7C774D5}" type="datetimeFigureOut">
              <a:rPr lang="en-IE" smtClean="0"/>
              <a:t>27/02/2017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4451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870E1D-B2A8-40EE-869D-C170D7C774D5}" type="datetimeFigureOut">
              <a:rPr lang="en-IE" smtClean="0"/>
              <a:t>27/02/2017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268661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870E1D-B2A8-40EE-869D-C170D7C774D5}" type="datetimeFigureOut">
              <a:rPr lang="en-IE" smtClean="0"/>
              <a:t>27/02/2017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346518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70E1D-B2A8-40EE-869D-C170D7C774D5}" type="datetimeFigureOut">
              <a:rPr lang="en-IE" smtClean="0"/>
              <a:t>27/02/2017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201901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870E1D-B2A8-40EE-869D-C170D7C774D5}" type="datetimeFigureOut">
              <a:rPr lang="en-IE" smtClean="0"/>
              <a:t>27/02/2017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426886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870E1D-B2A8-40EE-869D-C170D7C774D5}" type="datetimeFigureOut">
              <a:rPr lang="en-IE" smtClean="0"/>
              <a:t>27/02/2017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54488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870E1D-B2A8-40EE-869D-C170D7C774D5}" type="datetimeFigureOut">
              <a:rPr lang="en-IE" smtClean="0"/>
              <a:t>27/02/2017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279727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70E1D-B2A8-40EE-869D-C170D7C774D5}" type="datetimeFigureOut">
              <a:rPr lang="en-IE" smtClean="0"/>
              <a:t>27/02/2017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8765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70E1D-B2A8-40EE-869D-C170D7C774D5}" type="datetimeFigureOut">
              <a:rPr lang="en-IE" smtClean="0"/>
              <a:t>27/02/2017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144068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70E1D-B2A8-40EE-869D-C170D7C774D5}" type="datetimeFigureOut">
              <a:rPr lang="en-IE" smtClean="0"/>
              <a:t>27/02/2017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997D19F-BB37-41CE-9616-92C7486A010C}" type="slidenum">
              <a:rPr lang="en-IE" smtClean="0"/>
              <a:t>‹#›</a:t>
            </a:fld>
            <a:endParaRPr lang="en-IE"/>
          </a:p>
        </p:txBody>
      </p:sp>
    </p:spTree>
    <p:extLst>
      <p:ext uri="{BB962C8B-B14F-4D97-AF65-F5344CB8AC3E}">
        <p14:creationId xmlns:p14="http://schemas.microsoft.com/office/powerpoint/2010/main" val="416987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0870E1D-B2A8-40EE-869D-C170D7C774D5}" type="datetimeFigureOut">
              <a:rPr lang="en-IE" smtClean="0"/>
              <a:t>27/02/2017</a:t>
            </a:fld>
            <a:endParaRPr lang="en-I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97D19F-BB37-41CE-9616-92C7486A010C}" type="slidenum">
              <a:rPr lang="en-IE" smtClean="0"/>
              <a:t>‹#›</a:t>
            </a:fld>
            <a:endParaRPr lang="en-IE"/>
          </a:p>
        </p:txBody>
      </p:sp>
    </p:spTree>
    <p:extLst>
      <p:ext uri="{BB962C8B-B14F-4D97-AF65-F5344CB8AC3E}">
        <p14:creationId xmlns:p14="http://schemas.microsoft.com/office/powerpoint/2010/main" val="3482056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450" y="190500"/>
            <a:ext cx="6470378" cy="9486900"/>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TextBox 3"/>
          <p:cNvSpPr txBox="1"/>
          <p:nvPr/>
        </p:nvSpPr>
        <p:spPr>
          <a:xfrm>
            <a:off x="3663239" y="2784949"/>
            <a:ext cx="2717733" cy="2554545"/>
          </a:xfrm>
          <a:prstGeom prst="rect">
            <a:avLst/>
          </a:prstGeom>
          <a:noFill/>
        </p:spPr>
        <p:txBody>
          <a:bodyPr wrap="square" rtlCol="0">
            <a:spAutoFit/>
          </a:bodyPr>
          <a:lstStyle/>
          <a:p>
            <a:r>
              <a:rPr lang="en-IE" sz="4000" dirty="0" smtClean="0">
                <a:latin typeface="Book Antiqua" panose="02040602050305030304" pitchFamily="18" charset="0"/>
              </a:rPr>
              <a:t>Bird Feeder Design Activity</a:t>
            </a:r>
            <a:r>
              <a:rPr lang="en-IE" sz="4000" dirty="0">
                <a:latin typeface="Book Antiqua" panose="02040602050305030304" pitchFamily="18" charset="0"/>
              </a:rPr>
              <a:t> </a:t>
            </a:r>
            <a:r>
              <a:rPr lang="en-IE" sz="4000" dirty="0" smtClean="0">
                <a:latin typeface="Book Antiqua" panose="02040602050305030304" pitchFamily="18" charset="0"/>
              </a:rPr>
              <a:t>!!!</a:t>
            </a:r>
            <a:endParaRPr lang="en-IE" sz="4000" dirty="0">
              <a:latin typeface="Book Antiqua" panose="02040602050305030304" pitchFamily="18" charset="0"/>
            </a:endParaRPr>
          </a:p>
        </p:txBody>
      </p:sp>
      <p:sp>
        <p:nvSpPr>
          <p:cNvPr id="6" name="TextBox 5"/>
          <p:cNvSpPr txBox="1"/>
          <p:nvPr/>
        </p:nvSpPr>
        <p:spPr>
          <a:xfrm>
            <a:off x="1195059" y="8912929"/>
            <a:ext cx="5446769" cy="400110"/>
          </a:xfrm>
          <a:prstGeom prst="rect">
            <a:avLst/>
          </a:prstGeom>
          <a:noFill/>
        </p:spPr>
        <p:txBody>
          <a:bodyPr wrap="square" rtlCol="0">
            <a:spAutoFit/>
          </a:bodyPr>
          <a:lstStyle/>
          <a:p>
            <a:r>
              <a:rPr lang="en-IE" sz="2000" b="1" dirty="0">
                <a:latin typeface="Book Antiqua" panose="02040602050305030304" pitchFamily="18" charset="0"/>
              </a:rPr>
              <a:t>N</a:t>
            </a:r>
            <a:r>
              <a:rPr lang="en-IE" sz="2000" b="1" dirty="0" smtClean="0">
                <a:latin typeface="Book Antiqua" panose="02040602050305030304" pitchFamily="18" charset="0"/>
              </a:rPr>
              <a:t>ame: _______________________________</a:t>
            </a:r>
            <a:endParaRPr lang="en-IE" sz="2000" b="1" dirty="0">
              <a:latin typeface="Book Antiqua" panose="02040602050305030304" pitchFamily="18" charset="0"/>
            </a:endParaRPr>
          </a:p>
        </p:txBody>
      </p:sp>
      <p:pic>
        <p:nvPicPr>
          <p:cNvPr id="1026" name="Picture 2" descr="Tree, Bonsai, Vase, Island, Green, Lake, Cart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5005" y="3318569"/>
            <a:ext cx="2763438" cy="48625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img.clipartfest.com/2d3c2954d151e2e46d7839a247b9fe51_bird-clipart-image-funny-animated-funny-bird-clipart_1738-221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41890" flipH="1">
            <a:off x="1457205" y="1150421"/>
            <a:ext cx="1952675" cy="248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4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854" y="477672"/>
            <a:ext cx="5868537" cy="4687052"/>
          </a:xfrm>
          <a:prstGeom prst="rect">
            <a:avLst/>
          </a:prstGeom>
          <a:noFill/>
        </p:spPr>
        <p:txBody>
          <a:bodyPr wrap="square" rtlCol="0">
            <a:spAutoFit/>
          </a:bodyPr>
          <a:lstStyle/>
          <a:p>
            <a:pPr>
              <a:lnSpc>
                <a:spcPct val="107000"/>
              </a:lnSpc>
              <a:spcAft>
                <a:spcPts val="800"/>
              </a:spcAft>
            </a:pPr>
            <a:r>
              <a:rPr lang="en-IE" sz="1600" dirty="0" smtClean="0">
                <a:latin typeface="Book Antiqua" panose="02040602050305030304" pitchFamily="18" charset="0"/>
              </a:rPr>
              <a:t>Do you agree with your partners feedback? </a:t>
            </a:r>
          </a:p>
          <a:p>
            <a:pPr>
              <a:lnSpc>
                <a:spcPct val="107000"/>
              </a:lnSpc>
              <a:spcAft>
                <a:spcPts val="800"/>
              </a:spcAft>
            </a:pPr>
            <a:r>
              <a:rPr lang="en-IE" sz="1400" dirty="0" smtClean="0">
                <a:latin typeface="Book Antiqua" panose="02040602050305030304" pitchFamily="18" charset="0"/>
                <a:ea typeface="Calibri" panose="020F0502020204030204" pitchFamily="34" charset="0"/>
                <a:cs typeface="Times New Roman" panose="02020603050405020304" pitchFamily="18" charset="0"/>
              </a:rPr>
              <a:t>If </a:t>
            </a:r>
            <a:r>
              <a:rPr lang="en-IE" sz="1400" dirty="0">
                <a:latin typeface="Book Antiqua" panose="02040602050305030304" pitchFamily="18" charset="0"/>
                <a:ea typeface="Calibri" panose="020F0502020204030204" pitchFamily="34" charset="0"/>
                <a:cs typeface="Times New Roman" panose="02020603050405020304" pitchFamily="18" charset="0"/>
              </a:rPr>
              <a:t>so why? If not why? (Minimum 3 Points)</a:t>
            </a:r>
            <a:r>
              <a:rPr lang="en-IE" sz="1600" b="1" dirty="0">
                <a:latin typeface="Book Antiqua" panose="02040602050305030304" pitchFamily="18" charset="0"/>
                <a:ea typeface="Calibri" panose="020F0502020204030204" pitchFamily="34" charset="0"/>
                <a:cs typeface="Times New Roman" panose="02020603050405020304" pitchFamily="18" charset="0"/>
              </a:rPr>
              <a:t> </a:t>
            </a:r>
          </a:p>
          <a:p>
            <a:r>
              <a:rPr lang="en-IE" dirty="0" smtClean="0"/>
              <a:t>__________________________________________________________________________________________________</a:t>
            </a:r>
          </a:p>
          <a:p>
            <a:r>
              <a:rPr lang="en-IE" dirty="0" smtClean="0"/>
              <a:t>___________________________________________________________________________________________________________________________________________________</a:t>
            </a:r>
          </a:p>
          <a:p>
            <a:pPr algn="just"/>
            <a:endParaRPr lang="en-IE" sz="1400" dirty="0" smtClean="0"/>
          </a:p>
          <a:p>
            <a:pPr algn="just"/>
            <a:endParaRPr lang="en-IE" sz="700" dirty="0">
              <a:latin typeface="Book Antiqua" panose="02040602050305030304" pitchFamily="18" charset="0"/>
            </a:endParaRPr>
          </a:p>
          <a:p>
            <a:pPr marL="285750" indent="-285750" algn="just">
              <a:buFont typeface="Wingdings" panose="05000000000000000000" pitchFamily="2" charset="2"/>
              <a:buChar char="§"/>
            </a:pPr>
            <a:r>
              <a:rPr lang="en-IE" sz="1600" dirty="0" smtClean="0">
                <a:latin typeface="Book Antiqua" panose="02040602050305030304" pitchFamily="18" charset="0"/>
              </a:rPr>
              <a:t>Now that you received your feedback and had a chance to reflect, Return to the ’Final </a:t>
            </a:r>
            <a:r>
              <a:rPr lang="en-IE" sz="1600" dirty="0">
                <a:latin typeface="Book Antiqua" panose="02040602050305030304" pitchFamily="18" charset="0"/>
              </a:rPr>
              <a:t>D</a:t>
            </a:r>
            <a:r>
              <a:rPr lang="en-IE" sz="1600" dirty="0" smtClean="0">
                <a:latin typeface="Book Antiqua" panose="02040602050305030304" pitchFamily="18" charset="0"/>
              </a:rPr>
              <a:t>esign </a:t>
            </a:r>
            <a:r>
              <a:rPr lang="en-IE" sz="1600" dirty="0" smtClean="0">
                <a:latin typeface="Book Antiqua" panose="02040602050305030304" pitchFamily="18" charset="0"/>
              </a:rPr>
              <a:t>Solution’ section of the activity and complete your final design sketch……………</a:t>
            </a:r>
          </a:p>
          <a:p>
            <a:pPr algn="just"/>
            <a:endParaRPr lang="en-IE" sz="1400" dirty="0">
              <a:latin typeface="Book Antiqua" panose="02040602050305030304" pitchFamily="18" charset="0"/>
            </a:endParaRPr>
          </a:p>
          <a:p>
            <a:pPr algn="just"/>
            <a:endParaRPr lang="en-IE" sz="1400" dirty="0" smtClean="0">
              <a:latin typeface="Book Antiqua" panose="02040602050305030304" pitchFamily="18" charset="0"/>
            </a:endParaRPr>
          </a:p>
          <a:p>
            <a:pPr marL="285750" indent="-285750" algn="just">
              <a:buFont typeface="Wingdings" panose="05000000000000000000" pitchFamily="2" charset="2"/>
              <a:buChar char="§"/>
            </a:pPr>
            <a:r>
              <a:rPr lang="en-IE" sz="1600" dirty="0" smtClean="0">
                <a:latin typeface="Book Antiqua" panose="02040602050305030304" pitchFamily="18" charset="0"/>
              </a:rPr>
              <a:t>Before </a:t>
            </a:r>
            <a:r>
              <a:rPr lang="en-IE" sz="1600" dirty="0" smtClean="0">
                <a:latin typeface="Book Antiqua" panose="02040602050305030304" pitchFamily="18" charset="0"/>
              </a:rPr>
              <a:t>you </a:t>
            </a:r>
            <a:r>
              <a:rPr lang="en-IE" sz="1600" dirty="0" smtClean="0">
                <a:latin typeface="Book Antiqua" panose="02040602050305030304" pitchFamily="18" charset="0"/>
              </a:rPr>
              <a:t>start </a:t>
            </a:r>
            <a:r>
              <a:rPr lang="en-IE" sz="1600" dirty="0" smtClean="0">
                <a:latin typeface="Book Antiqua" panose="02040602050305030304" pitchFamily="18" charset="0"/>
              </a:rPr>
              <a:t>modelling you project, you </a:t>
            </a:r>
            <a:r>
              <a:rPr lang="en-IE" sz="1600" dirty="0" smtClean="0">
                <a:latin typeface="Book Antiqua" panose="02040602050305030304" pitchFamily="18" charset="0"/>
              </a:rPr>
              <a:t>must create a rough draft </a:t>
            </a:r>
            <a:r>
              <a:rPr lang="en-IE" sz="1600" dirty="0" smtClean="0">
                <a:latin typeface="Book Antiqua" panose="02040602050305030304" pitchFamily="18" charset="0"/>
              </a:rPr>
              <a:t>of</a:t>
            </a:r>
            <a:r>
              <a:rPr lang="en-IE" sz="1600" dirty="0" smtClean="0">
                <a:latin typeface="Book Antiqua" panose="02040602050305030304" pitchFamily="18" charset="0"/>
              </a:rPr>
              <a:t> your </a:t>
            </a:r>
            <a:r>
              <a:rPr lang="en-IE" sz="1600" dirty="0" smtClean="0">
                <a:latin typeface="Book Antiqua" panose="02040602050305030304" pitchFamily="18" charset="0"/>
              </a:rPr>
              <a:t>working drawings. Once </a:t>
            </a:r>
            <a:r>
              <a:rPr lang="en-IE" sz="1600" dirty="0" smtClean="0">
                <a:latin typeface="Book Antiqua" panose="02040602050305030304" pitchFamily="18" charset="0"/>
              </a:rPr>
              <a:t>your </a:t>
            </a:r>
            <a:r>
              <a:rPr lang="en-IE" sz="1600" dirty="0" smtClean="0">
                <a:latin typeface="Book Antiqua" panose="02040602050305030304" pitchFamily="18" charset="0"/>
              </a:rPr>
              <a:t>drawings are complete, </a:t>
            </a:r>
            <a:r>
              <a:rPr lang="en-IE" sz="1600" dirty="0" smtClean="0">
                <a:latin typeface="Book Antiqua" panose="02040602050305030304" pitchFamily="18" charset="0"/>
              </a:rPr>
              <a:t>you </a:t>
            </a:r>
            <a:r>
              <a:rPr lang="en-IE" sz="1600" dirty="0" smtClean="0">
                <a:latin typeface="Book Antiqua" panose="02040602050305030304" pitchFamily="18" charset="0"/>
              </a:rPr>
              <a:t>can begin to prototype </a:t>
            </a:r>
            <a:r>
              <a:rPr lang="en-IE" sz="1600" dirty="0" smtClean="0">
                <a:latin typeface="Book Antiqua" panose="02040602050305030304" pitchFamily="18" charset="0"/>
              </a:rPr>
              <a:t>your</a:t>
            </a:r>
            <a:r>
              <a:rPr lang="en-IE" sz="1600" dirty="0" smtClean="0">
                <a:latin typeface="Book Antiqua" panose="02040602050305030304" pitchFamily="18" charset="0"/>
              </a:rPr>
              <a:t> </a:t>
            </a:r>
            <a:r>
              <a:rPr lang="en-IE" sz="1600" dirty="0" smtClean="0">
                <a:latin typeface="Book Antiqua" panose="02040602050305030304" pitchFamily="18" charset="0"/>
              </a:rPr>
              <a:t>models with cardboard……………..</a:t>
            </a:r>
            <a:endParaRPr lang="en-IE" sz="1600" dirty="0">
              <a:latin typeface="Book Antiqua" panose="02040602050305030304" pitchFamily="18" charset="0"/>
            </a:endParaRPr>
          </a:p>
        </p:txBody>
      </p:sp>
      <p:sp>
        <p:nvSpPr>
          <p:cNvPr id="4" name="Rectangle 3"/>
          <p:cNvSpPr/>
          <p:nvPr/>
        </p:nvSpPr>
        <p:spPr>
          <a:xfrm>
            <a:off x="812039" y="5604847"/>
            <a:ext cx="5418161" cy="34715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TextBox 6"/>
          <p:cNvSpPr txBox="1"/>
          <p:nvPr/>
        </p:nvSpPr>
        <p:spPr>
          <a:xfrm>
            <a:off x="2674957" y="7017480"/>
            <a:ext cx="1692323" cy="646331"/>
          </a:xfrm>
          <a:prstGeom prst="rect">
            <a:avLst/>
          </a:prstGeom>
          <a:noFill/>
        </p:spPr>
        <p:txBody>
          <a:bodyPr wrap="square" rtlCol="0">
            <a:spAutoFit/>
          </a:bodyPr>
          <a:lstStyle/>
          <a:p>
            <a:pPr algn="ctr"/>
            <a:r>
              <a:rPr lang="en-IE" sz="1200" dirty="0" smtClean="0">
                <a:latin typeface="Book Antiqua" panose="02040602050305030304" pitchFamily="18" charset="0"/>
              </a:rPr>
              <a:t>Insert Picture of Cardboard Prototype Model here</a:t>
            </a:r>
            <a:endParaRPr lang="en-IE" sz="1200" dirty="0">
              <a:latin typeface="Book Antiqua" panose="02040602050305030304" pitchFamily="18" charset="0"/>
            </a:endParaRPr>
          </a:p>
        </p:txBody>
      </p:sp>
    </p:spTree>
    <p:extLst>
      <p:ext uri="{BB962C8B-B14F-4D97-AF65-F5344CB8AC3E}">
        <p14:creationId xmlns:p14="http://schemas.microsoft.com/office/powerpoint/2010/main" val="303062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8360" y="560173"/>
            <a:ext cx="5964072" cy="3108543"/>
          </a:xfrm>
          <a:prstGeom prst="rect">
            <a:avLst/>
          </a:prstGeom>
          <a:noFill/>
        </p:spPr>
        <p:txBody>
          <a:bodyPr wrap="square" rtlCol="0">
            <a:spAutoFit/>
          </a:bodyPr>
          <a:lstStyle/>
          <a:p>
            <a:pPr algn="just"/>
            <a:r>
              <a:rPr lang="en-IE" sz="1600" dirty="0">
                <a:latin typeface="Book Antiqua" panose="02040602050305030304" pitchFamily="18" charset="0"/>
              </a:rPr>
              <a:t>What did you learn from modelling your Prototype</a:t>
            </a:r>
            <a:r>
              <a:rPr lang="en-IE" sz="1600" dirty="0" smtClean="0">
                <a:latin typeface="Book Antiqua" panose="02040602050305030304" pitchFamily="18" charset="0"/>
              </a:rPr>
              <a:t>?</a:t>
            </a:r>
          </a:p>
          <a:p>
            <a:pPr algn="just"/>
            <a:r>
              <a:rPr lang="en-IE" dirty="0" smtClean="0">
                <a:latin typeface="Book Antiqua" panose="0204060205030503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IE" dirty="0">
              <a:latin typeface="Book Antiqua" panose="02040602050305030304" pitchFamily="18" charset="0"/>
            </a:endParaRPr>
          </a:p>
        </p:txBody>
      </p:sp>
      <p:sp>
        <p:nvSpPr>
          <p:cNvPr id="5" name="TextBox 4"/>
          <p:cNvSpPr txBox="1"/>
          <p:nvPr/>
        </p:nvSpPr>
        <p:spPr>
          <a:xfrm>
            <a:off x="438360" y="3958187"/>
            <a:ext cx="5839326" cy="461665"/>
          </a:xfrm>
          <a:prstGeom prst="rect">
            <a:avLst/>
          </a:prstGeom>
          <a:noFill/>
        </p:spPr>
        <p:txBody>
          <a:bodyPr wrap="square" rtlCol="0">
            <a:spAutoFit/>
          </a:bodyPr>
          <a:lstStyle/>
          <a:p>
            <a:r>
              <a:rPr lang="en-IE" sz="2400" u="sng" dirty="0" smtClean="0">
                <a:latin typeface="Book Antiqua" panose="02040602050305030304" pitchFamily="18" charset="0"/>
              </a:rPr>
              <a:t>Prototype Presentation &amp; Feedback</a:t>
            </a:r>
          </a:p>
        </p:txBody>
      </p:sp>
      <p:sp>
        <p:nvSpPr>
          <p:cNvPr id="6" name="TextBox 5"/>
          <p:cNvSpPr txBox="1"/>
          <p:nvPr/>
        </p:nvSpPr>
        <p:spPr>
          <a:xfrm>
            <a:off x="438360" y="4681692"/>
            <a:ext cx="6112564" cy="3908762"/>
          </a:xfrm>
          <a:prstGeom prst="rect">
            <a:avLst/>
          </a:prstGeom>
          <a:noFill/>
        </p:spPr>
        <p:txBody>
          <a:bodyPr wrap="square" rtlCol="0">
            <a:spAutoFit/>
          </a:bodyPr>
          <a:lstStyle/>
          <a:p>
            <a:r>
              <a:rPr lang="en-IE" sz="1400" dirty="0">
                <a:latin typeface="Book Antiqua" panose="02040602050305030304" pitchFamily="18" charset="0"/>
              </a:rPr>
              <a:t>Now that your </a:t>
            </a:r>
            <a:r>
              <a:rPr lang="en-IE" sz="1400" dirty="0" smtClean="0">
                <a:latin typeface="Book Antiqua" panose="02040602050305030304" pitchFamily="18" charset="0"/>
              </a:rPr>
              <a:t>‘Bird Feeder’ design and prototype </a:t>
            </a:r>
          </a:p>
          <a:p>
            <a:r>
              <a:rPr lang="en-IE" sz="1400" dirty="0" smtClean="0">
                <a:latin typeface="Book Antiqua" panose="02040602050305030304" pitchFamily="18" charset="0"/>
              </a:rPr>
              <a:t>model are complete, you must present </a:t>
            </a:r>
            <a:r>
              <a:rPr lang="en-IE" sz="1400" dirty="0">
                <a:latin typeface="Book Antiqua" panose="02040602050305030304" pitchFamily="18" charset="0"/>
              </a:rPr>
              <a:t>your </a:t>
            </a:r>
            <a:r>
              <a:rPr lang="en-IE" sz="1400" dirty="0" smtClean="0">
                <a:latin typeface="Book Antiqua" panose="02040602050305030304" pitchFamily="18" charset="0"/>
              </a:rPr>
              <a:t>new </a:t>
            </a:r>
          </a:p>
          <a:p>
            <a:r>
              <a:rPr lang="en-IE" sz="1400" dirty="0">
                <a:latin typeface="Book Antiqua" panose="02040602050305030304" pitchFamily="18" charset="0"/>
              </a:rPr>
              <a:t>d</a:t>
            </a:r>
            <a:r>
              <a:rPr lang="en-IE" sz="1400" dirty="0" smtClean="0">
                <a:latin typeface="Book Antiqua" panose="02040602050305030304" pitchFamily="18" charset="0"/>
              </a:rPr>
              <a:t>esign to </a:t>
            </a:r>
            <a:r>
              <a:rPr lang="en-IE" sz="1400" dirty="0" smtClean="0">
                <a:latin typeface="Book Antiqua" panose="02040602050305030304" pitchFamily="18" charset="0"/>
              </a:rPr>
              <a:t>the</a:t>
            </a:r>
            <a:r>
              <a:rPr lang="en-IE" sz="1400" dirty="0" smtClean="0">
                <a:latin typeface="Book Antiqua" panose="02040602050305030304" pitchFamily="18" charset="0"/>
              </a:rPr>
              <a:t> </a:t>
            </a:r>
            <a:r>
              <a:rPr lang="en-IE" sz="1400" dirty="0">
                <a:latin typeface="Book Antiqua" panose="02040602050305030304" pitchFamily="18" charset="0"/>
              </a:rPr>
              <a:t>class. </a:t>
            </a:r>
            <a:r>
              <a:rPr lang="en-IE" sz="1400" dirty="0" smtClean="0">
                <a:latin typeface="Book Antiqua" panose="02040602050305030304" pitchFamily="18" charset="0"/>
              </a:rPr>
              <a:t>During </a:t>
            </a:r>
            <a:r>
              <a:rPr lang="en-IE" sz="1400" dirty="0">
                <a:latin typeface="Book Antiqua" panose="02040602050305030304" pitchFamily="18" charset="0"/>
              </a:rPr>
              <a:t>the presentation you </a:t>
            </a:r>
            <a:endParaRPr lang="en-IE" sz="1400" dirty="0" smtClean="0">
              <a:latin typeface="Book Antiqua" panose="02040602050305030304" pitchFamily="18" charset="0"/>
            </a:endParaRPr>
          </a:p>
          <a:p>
            <a:r>
              <a:rPr lang="en-IE" sz="1400" dirty="0" smtClean="0">
                <a:latin typeface="Book Antiqua" panose="02040602050305030304" pitchFamily="18" charset="0"/>
              </a:rPr>
              <a:t>will have </a:t>
            </a:r>
            <a:r>
              <a:rPr lang="en-IE" sz="1400" dirty="0">
                <a:latin typeface="Book Antiqua" panose="02040602050305030304" pitchFamily="18" charset="0"/>
              </a:rPr>
              <a:t>the </a:t>
            </a:r>
            <a:r>
              <a:rPr lang="en-IE" sz="1400" dirty="0" smtClean="0">
                <a:latin typeface="Book Antiqua" panose="02040602050305030304" pitchFamily="18" charset="0"/>
              </a:rPr>
              <a:t>opportunity </a:t>
            </a:r>
            <a:r>
              <a:rPr lang="en-IE" sz="1400" dirty="0">
                <a:latin typeface="Book Antiqua" panose="02040602050305030304" pitchFamily="18" charset="0"/>
              </a:rPr>
              <a:t>to </a:t>
            </a:r>
            <a:r>
              <a:rPr lang="en-IE" sz="1400" dirty="0" smtClean="0">
                <a:latin typeface="Book Antiqua" panose="02040602050305030304" pitchFamily="18" charset="0"/>
              </a:rPr>
              <a:t>display and highlight </a:t>
            </a:r>
          </a:p>
          <a:p>
            <a:r>
              <a:rPr lang="en-IE" sz="1400" dirty="0" smtClean="0">
                <a:latin typeface="Book Antiqua" panose="02040602050305030304" pitchFamily="18" charset="0"/>
              </a:rPr>
              <a:t>any key features and qualities associated </a:t>
            </a:r>
          </a:p>
          <a:p>
            <a:r>
              <a:rPr lang="en-IE" sz="1400" dirty="0" smtClean="0">
                <a:latin typeface="Book Antiqua" panose="02040602050305030304" pitchFamily="18" charset="0"/>
              </a:rPr>
              <a:t>with your design. Students will be given an </a:t>
            </a:r>
          </a:p>
          <a:p>
            <a:r>
              <a:rPr lang="en-IE" sz="1400" dirty="0" smtClean="0">
                <a:latin typeface="Book Antiqua" panose="02040602050305030304" pitchFamily="18" charset="0"/>
              </a:rPr>
              <a:t>opportunity to ask any questions they have </a:t>
            </a:r>
          </a:p>
          <a:p>
            <a:r>
              <a:rPr lang="en-IE" sz="1400" dirty="0" smtClean="0">
                <a:latin typeface="Book Antiqua" panose="02040602050305030304" pitchFamily="18" charset="0"/>
              </a:rPr>
              <a:t>on the product.  </a:t>
            </a:r>
          </a:p>
          <a:p>
            <a:endParaRPr lang="en-IE" sz="1400" dirty="0">
              <a:latin typeface="Book Antiqua" panose="02040602050305030304" pitchFamily="18" charset="0"/>
            </a:endParaRPr>
          </a:p>
          <a:p>
            <a:endParaRPr lang="en-IE" sz="1400" dirty="0">
              <a:latin typeface="Book Antiqua" panose="02040602050305030304" pitchFamily="18" charset="0"/>
            </a:endParaRPr>
          </a:p>
          <a:p>
            <a:endParaRPr lang="en-IE" sz="1400" dirty="0">
              <a:latin typeface="Book Antiqua" panose="02040602050305030304" pitchFamily="18" charset="0"/>
            </a:endParaRPr>
          </a:p>
          <a:p>
            <a:endParaRPr lang="en-IE" sz="1400" dirty="0" smtClean="0">
              <a:latin typeface="Book Antiqua" panose="02040602050305030304" pitchFamily="18" charset="0"/>
            </a:endParaRPr>
          </a:p>
          <a:p>
            <a:pPr marL="285750" indent="-285750">
              <a:buFont typeface="Wingdings" panose="05000000000000000000" pitchFamily="2" charset="2"/>
              <a:buChar char="§"/>
            </a:pPr>
            <a:r>
              <a:rPr lang="en-IE" sz="1600" dirty="0" smtClean="0">
                <a:latin typeface="Book Antiqua" panose="02040602050305030304" pitchFamily="18" charset="0"/>
              </a:rPr>
              <a:t>Group Discussion and Feedback will be held after presentation</a:t>
            </a:r>
          </a:p>
          <a:p>
            <a:pPr marL="285750" indent="-285750">
              <a:buFont typeface="Wingdings" panose="05000000000000000000" pitchFamily="2" charset="2"/>
              <a:buChar char="§"/>
            </a:pPr>
            <a:endParaRPr lang="en-IE" sz="1600" dirty="0" smtClean="0">
              <a:latin typeface="Book Antiqua" panose="02040602050305030304" pitchFamily="18" charset="0"/>
            </a:endParaRPr>
          </a:p>
          <a:p>
            <a:pPr marL="285750" indent="-285750">
              <a:buFont typeface="Wingdings" panose="05000000000000000000" pitchFamily="2" charset="2"/>
              <a:buChar char="§"/>
            </a:pPr>
            <a:endParaRPr lang="en-IE" sz="1600" dirty="0" smtClean="0">
              <a:latin typeface="Book Antiqua" panose="02040602050305030304" pitchFamily="18" charset="0"/>
            </a:endParaRPr>
          </a:p>
          <a:p>
            <a:pPr marL="285750" indent="-285750">
              <a:buFont typeface="Wingdings" panose="05000000000000000000" pitchFamily="2" charset="2"/>
              <a:buChar char="§"/>
            </a:pPr>
            <a:r>
              <a:rPr lang="en-IE" sz="1600" dirty="0" smtClean="0">
                <a:latin typeface="Book Antiqua" panose="02040602050305030304" pitchFamily="18" charset="0"/>
              </a:rPr>
              <a:t>Self Evaluation will be undertaken afterwards. </a:t>
            </a:r>
            <a:r>
              <a:rPr lang="en-IE" sz="1400" dirty="0" smtClean="0">
                <a:latin typeface="Book Antiqua" panose="02040602050305030304" pitchFamily="18" charset="0"/>
              </a:rPr>
              <a:t>(See next page)</a:t>
            </a:r>
            <a:endParaRPr lang="en-IE" sz="1400" dirty="0">
              <a:latin typeface="Book Antiqua" panose="0204060205030503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4251" y="4967892"/>
            <a:ext cx="1668181" cy="1668181"/>
          </a:xfrm>
          <a:prstGeom prst="rect">
            <a:avLst/>
          </a:prstGeom>
        </p:spPr>
      </p:pic>
    </p:spTree>
    <p:extLst>
      <p:ext uri="{BB962C8B-B14F-4D97-AF65-F5344CB8AC3E}">
        <p14:creationId xmlns:p14="http://schemas.microsoft.com/office/powerpoint/2010/main" val="540828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0" y="367068"/>
            <a:ext cx="5191125" cy="369332"/>
          </a:xfrm>
          <a:prstGeom prst="rect">
            <a:avLst/>
          </a:prstGeom>
          <a:noFill/>
        </p:spPr>
        <p:txBody>
          <a:bodyPr wrap="square" rtlCol="0">
            <a:spAutoFit/>
          </a:bodyPr>
          <a:lstStyle/>
          <a:p>
            <a:r>
              <a:rPr lang="en-IE" u="sng" dirty="0" smtClean="0">
                <a:latin typeface="Book Antiqua" panose="02040602050305030304" pitchFamily="18" charset="0"/>
              </a:rPr>
              <a:t>Self Evaluation…</a:t>
            </a:r>
            <a:endParaRPr lang="en-IE" u="sng" dirty="0">
              <a:latin typeface="Book Antiqua" panose="02040602050305030304" pitchFamily="18" charset="0"/>
            </a:endParaRPr>
          </a:p>
        </p:txBody>
      </p:sp>
      <p:sp>
        <p:nvSpPr>
          <p:cNvPr id="3" name="Rectangle 2"/>
          <p:cNvSpPr/>
          <p:nvPr/>
        </p:nvSpPr>
        <p:spPr>
          <a:xfrm>
            <a:off x="406400" y="831936"/>
            <a:ext cx="6083300" cy="8823441"/>
          </a:xfrm>
          <a:prstGeom prst="rect">
            <a:avLst/>
          </a:prstGeom>
        </p:spPr>
        <p:txBody>
          <a:bodyPr wrap="square">
            <a:spAutoFit/>
          </a:bodyPr>
          <a:lstStyle/>
          <a:p>
            <a:pPr>
              <a:lnSpc>
                <a:spcPct val="107000"/>
              </a:lnSpc>
              <a:spcAft>
                <a:spcPts val="800"/>
              </a:spcAft>
            </a:pPr>
            <a:r>
              <a:rPr lang="en-IE" sz="1200" dirty="0">
                <a:latin typeface="Book Antiqua" panose="02040602050305030304" pitchFamily="18" charset="0"/>
                <a:ea typeface="Calibri" panose="020F0502020204030204" pitchFamily="34" charset="0"/>
                <a:cs typeface="Times New Roman" panose="02020603050405020304" pitchFamily="18" charset="0"/>
              </a:rPr>
              <a:t>Does </a:t>
            </a:r>
            <a:r>
              <a:rPr lang="en-IE" sz="1200" dirty="0" smtClean="0">
                <a:latin typeface="Book Antiqua" panose="02040602050305030304" pitchFamily="18" charset="0"/>
                <a:ea typeface="Calibri" panose="020F0502020204030204" pitchFamily="34" charset="0"/>
                <a:cs typeface="Times New Roman" panose="02020603050405020304" pitchFamily="18" charset="0"/>
              </a:rPr>
              <a:t>the design </a:t>
            </a:r>
            <a:r>
              <a:rPr lang="en-IE" sz="1200" dirty="0">
                <a:latin typeface="Book Antiqua" panose="02040602050305030304" pitchFamily="18" charset="0"/>
                <a:ea typeface="Calibri" panose="020F0502020204030204" pitchFamily="34" charset="0"/>
                <a:cs typeface="Times New Roman" panose="02020603050405020304" pitchFamily="18" charset="0"/>
              </a:rPr>
              <a:t>satisfy the </a:t>
            </a:r>
            <a:r>
              <a:rPr lang="en-IE" sz="1200" dirty="0" smtClean="0">
                <a:latin typeface="Book Antiqua" panose="02040602050305030304" pitchFamily="18" charset="0"/>
                <a:ea typeface="Calibri" panose="020F0502020204030204" pitchFamily="34" charset="0"/>
                <a:cs typeface="Times New Roman" panose="02020603050405020304" pitchFamily="18" charset="0"/>
              </a:rPr>
              <a:t>needs and challenges of the brief? How? </a:t>
            </a:r>
          </a:p>
          <a:p>
            <a:pPr>
              <a:lnSpc>
                <a:spcPct val="107000"/>
              </a:lnSpc>
              <a:spcAft>
                <a:spcPts val="800"/>
              </a:spcAft>
            </a:pPr>
            <a:r>
              <a:rPr lang="en-IE" sz="1600" b="1" dirty="0" smtClean="0">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a:t>
            </a:r>
            <a:endParaRPr lang="en-IE" sz="1600" b="1" dirty="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IE" sz="100" b="1" dirty="0" smtClean="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200" dirty="0" smtClean="0">
                <a:latin typeface="Book Antiqua" panose="02040602050305030304" pitchFamily="18" charset="0"/>
                <a:ea typeface="Calibri" panose="020F0502020204030204" pitchFamily="34" charset="0"/>
                <a:cs typeface="Times New Roman" panose="02020603050405020304" pitchFamily="18" charset="0"/>
              </a:rPr>
              <a:t>Are </a:t>
            </a:r>
            <a:r>
              <a:rPr lang="en-IE" sz="1200" dirty="0">
                <a:latin typeface="Book Antiqua" panose="02040602050305030304" pitchFamily="18" charset="0"/>
                <a:ea typeface="Calibri" panose="020F0502020204030204" pitchFamily="34" charset="0"/>
                <a:cs typeface="Times New Roman" panose="02020603050405020304" pitchFamily="18" charset="0"/>
              </a:rPr>
              <a:t>you happy with </a:t>
            </a:r>
            <a:r>
              <a:rPr lang="en-IE" sz="1200" dirty="0" smtClean="0">
                <a:latin typeface="Book Antiqua" panose="02040602050305030304" pitchFamily="18" charset="0"/>
                <a:ea typeface="Calibri" panose="020F0502020204030204" pitchFamily="34" charset="0"/>
                <a:cs typeface="Times New Roman" panose="02020603050405020304" pitchFamily="18" charset="0"/>
              </a:rPr>
              <a:t>your final design?    </a:t>
            </a:r>
            <a:r>
              <a:rPr lang="en-IE" sz="1200" b="1" dirty="0" smtClean="0">
                <a:latin typeface="Book Antiqua" panose="02040602050305030304" pitchFamily="18" charset="0"/>
                <a:ea typeface="Calibri" panose="020F0502020204030204" pitchFamily="34" charset="0"/>
                <a:cs typeface="Times New Roman" panose="02020603050405020304" pitchFamily="18" charset="0"/>
              </a:rPr>
              <a:t>______________</a:t>
            </a:r>
          </a:p>
          <a:p>
            <a:pPr>
              <a:lnSpc>
                <a:spcPct val="107000"/>
              </a:lnSpc>
              <a:spcAft>
                <a:spcPts val="800"/>
              </a:spcAft>
            </a:pPr>
            <a:endParaRPr lang="en-IE" sz="100" b="1" dirty="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200" dirty="0" smtClean="0">
                <a:latin typeface="Book Antiqua" panose="02040602050305030304" pitchFamily="18" charset="0"/>
                <a:ea typeface="Calibri" panose="020F0502020204030204" pitchFamily="34" charset="0"/>
                <a:cs typeface="Times New Roman" panose="02020603050405020304" pitchFamily="18" charset="0"/>
              </a:rPr>
              <a:t>If </a:t>
            </a:r>
            <a:r>
              <a:rPr lang="en-IE" sz="1200" dirty="0">
                <a:latin typeface="Book Antiqua" panose="02040602050305030304" pitchFamily="18" charset="0"/>
                <a:ea typeface="Calibri" panose="020F0502020204030204" pitchFamily="34" charset="0"/>
                <a:cs typeface="Times New Roman" panose="02020603050405020304" pitchFamily="18" charset="0"/>
              </a:rPr>
              <a:t>so why? </a:t>
            </a:r>
            <a:r>
              <a:rPr lang="en-IE" sz="1200" dirty="0" smtClean="0">
                <a:latin typeface="Book Antiqua" panose="02040602050305030304" pitchFamily="18" charset="0"/>
                <a:ea typeface="Calibri" panose="020F0502020204030204" pitchFamily="34" charset="0"/>
                <a:cs typeface="Times New Roman" panose="02020603050405020304" pitchFamily="18" charset="0"/>
              </a:rPr>
              <a:t>If </a:t>
            </a:r>
            <a:r>
              <a:rPr lang="en-IE" sz="1200" dirty="0">
                <a:latin typeface="Book Antiqua" panose="02040602050305030304" pitchFamily="18" charset="0"/>
                <a:ea typeface="Calibri" panose="020F0502020204030204" pitchFamily="34" charset="0"/>
                <a:cs typeface="Times New Roman" panose="02020603050405020304" pitchFamily="18" charset="0"/>
              </a:rPr>
              <a:t>not why? (Minimum 3 Points) </a:t>
            </a:r>
            <a:endParaRPr lang="en-IE" sz="1200" dirty="0" smtClean="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600" b="1" dirty="0" smtClean="0">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a:t>
            </a:r>
          </a:p>
          <a:p>
            <a:pPr>
              <a:lnSpc>
                <a:spcPct val="107000"/>
              </a:lnSpc>
              <a:spcAft>
                <a:spcPts val="800"/>
              </a:spcAft>
            </a:pPr>
            <a:endParaRPr lang="en-IE" sz="1000" b="1" dirty="0" smtClean="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200" dirty="0" smtClean="0">
                <a:latin typeface="Book Antiqua" panose="02040602050305030304" pitchFamily="18" charset="0"/>
                <a:ea typeface="Calibri" panose="020F0502020204030204" pitchFamily="34" charset="0"/>
                <a:cs typeface="Times New Roman" panose="02020603050405020304" pitchFamily="18" charset="0"/>
              </a:rPr>
              <a:t>If you were to re-design your bird feeder, </a:t>
            </a:r>
            <a:r>
              <a:rPr lang="en-IE" sz="1200" dirty="0">
                <a:latin typeface="Book Antiqua" panose="02040602050305030304" pitchFamily="18" charset="0"/>
                <a:ea typeface="Calibri" panose="020F0502020204030204" pitchFamily="34" charset="0"/>
                <a:cs typeface="Times New Roman" panose="02020603050405020304" pitchFamily="18" charset="0"/>
              </a:rPr>
              <a:t>what changes or modifications would you make? </a:t>
            </a:r>
          </a:p>
          <a:p>
            <a:pPr>
              <a:lnSpc>
                <a:spcPct val="107000"/>
              </a:lnSpc>
              <a:spcAft>
                <a:spcPts val="800"/>
              </a:spcAft>
            </a:pPr>
            <a:r>
              <a:rPr lang="en-IE" sz="1600" b="1" dirty="0" smtClean="0">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a:t>
            </a:r>
          </a:p>
          <a:p>
            <a:pPr>
              <a:lnSpc>
                <a:spcPct val="107000"/>
              </a:lnSpc>
              <a:spcAft>
                <a:spcPts val="800"/>
              </a:spcAft>
            </a:pPr>
            <a:endParaRPr lang="en-IE" sz="600" b="1" dirty="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200" dirty="0" smtClean="0">
                <a:latin typeface="Book Antiqua" panose="02040602050305030304" pitchFamily="18" charset="0"/>
              </a:rPr>
              <a:t>Do you think this design presents Bird’s </a:t>
            </a:r>
            <a:r>
              <a:rPr lang="en-IE" sz="1200" dirty="0">
                <a:latin typeface="Book Antiqua" panose="02040602050305030304" pitchFamily="18" charset="0"/>
              </a:rPr>
              <a:t>with an enjoyable </a:t>
            </a:r>
            <a:r>
              <a:rPr lang="en-IE" sz="1200" dirty="0" smtClean="0">
                <a:latin typeface="Book Antiqua" panose="02040602050305030304" pitchFamily="18" charset="0"/>
              </a:rPr>
              <a:t>challenge</a:t>
            </a:r>
            <a:r>
              <a:rPr lang="en-IE" sz="1200" dirty="0" smtClean="0">
                <a:latin typeface="Book Antiqua" panose="02040602050305030304" pitchFamily="18" charset="0"/>
                <a:ea typeface="Calibri" panose="020F0502020204030204" pitchFamily="34" charset="0"/>
                <a:cs typeface="Times New Roman" panose="02020603050405020304" pitchFamily="18" charset="0"/>
              </a:rPr>
              <a:t>? Explain… </a:t>
            </a:r>
            <a:r>
              <a:rPr lang="en-IE" sz="1600" b="1" dirty="0" smtClean="0">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07000"/>
              </a:lnSpc>
              <a:spcAft>
                <a:spcPts val="800"/>
              </a:spcAft>
            </a:pPr>
            <a:endParaRPr lang="en-IE" sz="400" b="1" dirty="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200" dirty="0" smtClean="0">
                <a:latin typeface="Book Antiqua" panose="02040602050305030304" pitchFamily="18" charset="0"/>
                <a:ea typeface="Calibri" panose="020F0502020204030204" pitchFamily="34" charset="0"/>
                <a:cs typeface="Times New Roman" panose="02020603050405020304" pitchFamily="18" charset="0"/>
              </a:rPr>
              <a:t>What do you feel you have learned from this Experience?</a:t>
            </a:r>
            <a:endParaRPr lang="en-IE" sz="1200" dirty="0">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600" b="1" dirty="0" smtClean="0">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IE" sz="1400" b="1" dirty="0" smtClean="0">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1154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6217" y="329921"/>
            <a:ext cx="3706683" cy="369332"/>
          </a:xfrm>
          <a:prstGeom prst="rect">
            <a:avLst/>
          </a:prstGeom>
          <a:noFill/>
        </p:spPr>
        <p:txBody>
          <a:bodyPr wrap="square" rtlCol="0">
            <a:spAutoFit/>
          </a:bodyPr>
          <a:lstStyle/>
          <a:p>
            <a:r>
              <a:rPr lang="en-IE" b="1" dirty="0" smtClean="0">
                <a:latin typeface="Book Antiqua" panose="02040602050305030304" pitchFamily="18" charset="0"/>
              </a:rPr>
              <a:t>Name:________________________</a:t>
            </a:r>
            <a:endParaRPr lang="en-IE" b="1" dirty="0">
              <a:latin typeface="Book Antiqua" panose="02040602050305030304" pitchFamily="18" charset="0"/>
            </a:endParaRPr>
          </a:p>
        </p:txBody>
      </p:sp>
      <p:sp>
        <p:nvSpPr>
          <p:cNvPr id="6" name="TextBox 5"/>
          <p:cNvSpPr txBox="1"/>
          <p:nvPr/>
        </p:nvSpPr>
        <p:spPr>
          <a:xfrm>
            <a:off x="444760" y="811992"/>
            <a:ext cx="6049832" cy="3200876"/>
          </a:xfrm>
          <a:prstGeom prst="rect">
            <a:avLst/>
          </a:prstGeom>
          <a:noFill/>
        </p:spPr>
        <p:txBody>
          <a:bodyPr wrap="square" rtlCol="0">
            <a:spAutoFit/>
          </a:bodyPr>
          <a:lstStyle/>
          <a:p>
            <a:r>
              <a:rPr lang="en-IE" sz="1600" b="1" u="sng" dirty="0" smtClean="0">
                <a:latin typeface="Book Antiqua" panose="02040602050305030304" pitchFamily="18" charset="0"/>
              </a:rPr>
              <a:t>Design Brief/Challenge:</a:t>
            </a:r>
            <a:r>
              <a:rPr lang="en-IE" sz="1600" b="1" dirty="0">
                <a:latin typeface="Book Antiqua" panose="02040602050305030304" pitchFamily="18" charset="0"/>
              </a:rPr>
              <a:t> </a:t>
            </a:r>
            <a:r>
              <a:rPr lang="en-IE" sz="1600" b="1" dirty="0" smtClean="0">
                <a:latin typeface="Book Antiqua" panose="02040602050305030304" pitchFamily="18" charset="0"/>
              </a:rPr>
              <a:t> </a:t>
            </a:r>
            <a:r>
              <a:rPr lang="en-IE" sz="1400" b="1" dirty="0" smtClean="0">
                <a:latin typeface="Book Antiqua" panose="02040602050305030304" pitchFamily="18" charset="0"/>
              </a:rPr>
              <a:t>‘</a:t>
            </a:r>
            <a:r>
              <a:rPr lang="en-IE" sz="1400" b="1" dirty="0">
                <a:latin typeface="Book Antiqua" panose="02040602050305030304" pitchFamily="18" charset="0"/>
              </a:rPr>
              <a:t>A hard-earned meal always tastes better</a:t>
            </a:r>
            <a:r>
              <a:rPr lang="en-IE" sz="1400" b="1" dirty="0" smtClean="0">
                <a:latin typeface="Book Antiqua" panose="02040602050305030304" pitchFamily="18" charset="0"/>
              </a:rPr>
              <a:t>’         </a:t>
            </a:r>
            <a:endParaRPr lang="en-IE" sz="1600" b="1" dirty="0">
              <a:latin typeface="Book Antiqua" panose="02040602050305030304" pitchFamily="18" charset="0"/>
            </a:endParaRPr>
          </a:p>
          <a:p>
            <a:endParaRPr lang="en-IE" sz="1400" dirty="0" smtClean="0">
              <a:latin typeface="Book Antiqua" panose="02040602050305030304" pitchFamily="18" charset="0"/>
            </a:endParaRPr>
          </a:p>
          <a:p>
            <a:pPr algn="just"/>
            <a:r>
              <a:rPr lang="en-IE" sz="1600" dirty="0" smtClean="0">
                <a:latin typeface="Book Antiqua" panose="02040602050305030304" pitchFamily="18" charset="0"/>
              </a:rPr>
              <a:t>As our World continues to change and evolve, so to has the natural environment of the animal kingdom. Over time they have shown great inventiveness and imagination in continuing to adjust to their ever changing environments, with perhaps non more so </a:t>
            </a:r>
            <a:r>
              <a:rPr lang="en-IE" sz="1600" dirty="0" smtClean="0">
                <a:latin typeface="Book Antiqua" panose="02040602050305030304" pitchFamily="18" charset="0"/>
              </a:rPr>
              <a:t>than </a:t>
            </a:r>
            <a:r>
              <a:rPr lang="en-IE" sz="1600" dirty="0" smtClean="0">
                <a:latin typeface="Book Antiqua" panose="02040602050305030304" pitchFamily="18" charset="0"/>
              </a:rPr>
              <a:t>‘Birds’.</a:t>
            </a:r>
          </a:p>
          <a:p>
            <a:pPr algn="just"/>
            <a:endParaRPr lang="en-IE" sz="1600" dirty="0" smtClean="0">
              <a:latin typeface="Book Antiqua" panose="02040602050305030304" pitchFamily="18" charset="0"/>
            </a:endParaRPr>
          </a:p>
          <a:p>
            <a:pPr algn="just"/>
            <a:r>
              <a:rPr lang="en-IE" sz="1600" dirty="0" smtClean="0">
                <a:latin typeface="Book Antiqua" panose="02040602050305030304" pitchFamily="18" charset="0"/>
              </a:rPr>
              <a:t>You have been tasked with designing a birdfeeder that will not only </a:t>
            </a:r>
            <a:r>
              <a:rPr lang="en-IE" sz="1600" dirty="0" smtClean="0">
                <a:latin typeface="Book Antiqua" panose="02040602050305030304" pitchFamily="18" charset="0"/>
              </a:rPr>
              <a:t>study </a:t>
            </a:r>
            <a:r>
              <a:rPr lang="en-IE" sz="1600" dirty="0">
                <a:latin typeface="Book Antiqua" panose="02040602050305030304" pitchFamily="18" charset="0"/>
              </a:rPr>
              <a:t>the intelligence of </a:t>
            </a:r>
            <a:r>
              <a:rPr lang="en-IE" sz="1600" dirty="0" smtClean="0">
                <a:latin typeface="Book Antiqua" panose="02040602050305030304" pitchFamily="18" charset="0"/>
              </a:rPr>
              <a:t>birds but also present them with an enjoyable challenge for their next meal.</a:t>
            </a:r>
          </a:p>
          <a:p>
            <a:endParaRPr lang="en-IE" sz="1600" b="1" u="sng" dirty="0" smtClean="0">
              <a:latin typeface="Book Antiqua" panose="02040602050305030304" pitchFamily="18" charset="0"/>
            </a:endParaRPr>
          </a:p>
          <a:p>
            <a:r>
              <a:rPr lang="en-IE" sz="1400" b="1" dirty="0" smtClean="0">
                <a:latin typeface="Book Antiqua" panose="02040602050305030304" pitchFamily="18" charset="0"/>
              </a:rPr>
              <a:t>(Underline the </a:t>
            </a:r>
            <a:r>
              <a:rPr lang="en-IE" sz="1400" b="1" u="sng" dirty="0" smtClean="0">
                <a:latin typeface="Book Antiqua" panose="02040602050305030304" pitchFamily="18" charset="0"/>
              </a:rPr>
              <a:t>Key words </a:t>
            </a:r>
            <a:r>
              <a:rPr lang="en-IE" sz="1400" b="1" dirty="0" smtClean="0">
                <a:latin typeface="Book Antiqua" panose="02040602050305030304" pitchFamily="18" charset="0"/>
              </a:rPr>
              <a:t>&amp; </a:t>
            </a:r>
            <a:r>
              <a:rPr lang="en-IE" sz="1400" b="1" u="sng" dirty="0" smtClean="0">
                <a:latin typeface="Book Antiqua" panose="02040602050305030304" pitchFamily="18" charset="0"/>
              </a:rPr>
              <a:t>information</a:t>
            </a:r>
            <a:r>
              <a:rPr lang="en-IE" sz="1400" b="1" dirty="0" smtClean="0">
                <a:latin typeface="Book Antiqua" panose="02040602050305030304" pitchFamily="18" charset="0"/>
              </a:rPr>
              <a:t> from above).</a:t>
            </a:r>
            <a:endParaRPr lang="en-IE" sz="1400" b="1" dirty="0">
              <a:latin typeface="Book Antiqua" panose="02040602050305030304" pitchFamily="18" charset="0"/>
            </a:endParaRPr>
          </a:p>
        </p:txBody>
      </p:sp>
      <p:sp>
        <p:nvSpPr>
          <p:cNvPr id="7" name="TextBox 6"/>
          <p:cNvSpPr txBox="1"/>
          <p:nvPr/>
        </p:nvSpPr>
        <p:spPr>
          <a:xfrm>
            <a:off x="444760" y="4321352"/>
            <a:ext cx="2316058" cy="338554"/>
          </a:xfrm>
          <a:prstGeom prst="rect">
            <a:avLst/>
          </a:prstGeom>
          <a:noFill/>
        </p:spPr>
        <p:txBody>
          <a:bodyPr wrap="square" rtlCol="0">
            <a:spAutoFit/>
          </a:bodyPr>
          <a:lstStyle/>
          <a:p>
            <a:r>
              <a:rPr lang="en-IE" sz="1600" b="1" u="sng" dirty="0" smtClean="0">
                <a:latin typeface="Book Antiqua" panose="02040602050305030304" pitchFamily="18" charset="0"/>
              </a:rPr>
              <a:t>Analysis </a:t>
            </a:r>
            <a:r>
              <a:rPr lang="en-IE" sz="1600" b="1" u="sng" dirty="0">
                <a:latin typeface="Book Antiqua" panose="02040602050305030304" pitchFamily="18" charset="0"/>
              </a:rPr>
              <a:t>of the Brief…</a:t>
            </a:r>
          </a:p>
        </p:txBody>
      </p:sp>
      <p:graphicFrame>
        <p:nvGraphicFramePr>
          <p:cNvPr id="8" name="Table 7"/>
          <p:cNvGraphicFramePr>
            <a:graphicFrameLocks noGrp="1"/>
          </p:cNvGraphicFramePr>
          <p:nvPr>
            <p:extLst>
              <p:ext uri="{D42A27DB-BD31-4B8C-83A1-F6EECF244321}">
                <p14:modId xmlns:p14="http://schemas.microsoft.com/office/powerpoint/2010/main" val="4152819243"/>
              </p:ext>
            </p:extLst>
          </p:nvPr>
        </p:nvGraphicFramePr>
        <p:xfrm>
          <a:off x="562702" y="4960093"/>
          <a:ext cx="5813947" cy="4348480"/>
        </p:xfrm>
        <a:graphic>
          <a:graphicData uri="http://schemas.openxmlformats.org/drawingml/2006/table">
            <a:tbl>
              <a:tblPr firstRow="1" bandRow="1">
                <a:tableStyleId>{3B4B98B0-60AC-42C2-AFA5-B58CD77FA1E5}</a:tableStyleId>
              </a:tblPr>
              <a:tblGrid>
                <a:gridCol w="2067771">
                  <a:extLst>
                    <a:ext uri="{9D8B030D-6E8A-4147-A177-3AD203B41FA5}">
                      <a16:colId xmlns:a16="http://schemas.microsoft.com/office/drawing/2014/main" xmlns="" val="20000"/>
                    </a:ext>
                  </a:extLst>
                </a:gridCol>
                <a:gridCol w="3746176">
                  <a:extLst>
                    <a:ext uri="{9D8B030D-6E8A-4147-A177-3AD203B41FA5}">
                      <a16:colId xmlns:a16="http://schemas.microsoft.com/office/drawing/2014/main" xmlns="" val="20001"/>
                    </a:ext>
                  </a:extLst>
                </a:gridCol>
              </a:tblGrid>
              <a:tr h="370840">
                <a:tc>
                  <a:txBody>
                    <a:bodyPr/>
                    <a:lstStyle/>
                    <a:p>
                      <a:r>
                        <a:rPr lang="en-IE" sz="1600" b="0" dirty="0" smtClean="0">
                          <a:latin typeface="Book Antiqua" panose="02040602050305030304" pitchFamily="18" charset="0"/>
                        </a:rPr>
                        <a:t>Key Words…</a:t>
                      </a:r>
                      <a:endParaRPr lang="en-IE" sz="1600" b="0" dirty="0">
                        <a:latin typeface="Book Antiqua" panose="02040602050305030304" pitchFamily="18" charset="0"/>
                      </a:endParaRPr>
                    </a:p>
                  </a:txBody>
                  <a:tcPr/>
                </a:tc>
                <a:tc>
                  <a:txBody>
                    <a:bodyPr/>
                    <a:lstStyle/>
                    <a:p>
                      <a:r>
                        <a:rPr lang="en-IE" sz="1600" b="0" dirty="0" smtClean="0">
                          <a:latin typeface="Book Antiqua" panose="02040602050305030304" pitchFamily="18" charset="0"/>
                        </a:rPr>
                        <a:t>Meaning…</a:t>
                      </a:r>
                      <a:endParaRPr lang="en-IE" sz="1600" b="0" dirty="0">
                        <a:latin typeface="Book Antiqua" panose="02040602050305030304" pitchFamily="18" charset="0"/>
                      </a:endParaRPr>
                    </a:p>
                  </a:txBody>
                  <a:tcPr/>
                </a:tc>
                <a:extLst>
                  <a:ext uri="{0D108BD9-81ED-4DB2-BD59-A6C34878D82A}">
                    <a16:rowId xmlns:a16="http://schemas.microsoft.com/office/drawing/2014/main" xmlns="" val="10000"/>
                  </a:ext>
                </a:extLst>
              </a:tr>
              <a:tr h="370840">
                <a:tc>
                  <a:txBody>
                    <a:bodyPr/>
                    <a:lstStyle/>
                    <a:p>
                      <a:endParaRPr lang="en-IE" sz="2300" dirty="0">
                        <a:latin typeface="Book Antiqua" panose="02040602050305030304" pitchFamily="18" charset="0"/>
                      </a:endParaRPr>
                    </a:p>
                  </a:txBody>
                  <a:tcPr/>
                </a:tc>
                <a:tc>
                  <a:txBody>
                    <a:bodyPr/>
                    <a:lstStyle/>
                    <a:p>
                      <a:endParaRPr lang="en-IE" sz="2300" dirty="0" smtClean="0"/>
                    </a:p>
                  </a:txBody>
                  <a:tcPr/>
                </a:tc>
                <a:extLst>
                  <a:ext uri="{0D108BD9-81ED-4DB2-BD59-A6C34878D82A}">
                    <a16:rowId xmlns:a16="http://schemas.microsoft.com/office/drawing/2014/main" xmlns="" val="10001"/>
                  </a:ext>
                </a:extLst>
              </a:tr>
              <a:tr h="370840">
                <a:tc>
                  <a:txBody>
                    <a:bodyPr/>
                    <a:lstStyle/>
                    <a:p>
                      <a:endParaRPr lang="en-IE" sz="2300" dirty="0" smtClean="0">
                        <a:latin typeface="Book Antiqua" panose="02040602050305030304" pitchFamily="18" charset="0"/>
                      </a:endParaRPr>
                    </a:p>
                  </a:txBody>
                  <a:tcPr/>
                </a:tc>
                <a:tc>
                  <a:txBody>
                    <a:bodyPr/>
                    <a:lstStyle/>
                    <a:p>
                      <a:endParaRPr lang="en-IE" sz="2300" dirty="0" smtClean="0"/>
                    </a:p>
                  </a:txBody>
                  <a:tcPr/>
                </a:tc>
                <a:extLst>
                  <a:ext uri="{0D108BD9-81ED-4DB2-BD59-A6C34878D82A}">
                    <a16:rowId xmlns:a16="http://schemas.microsoft.com/office/drawing/2014/main" xmlns="" val="10002"/>
                  </a:ext>
                </a:extLst>
              </a:tr>
              <a:tr h="370840">
                <a:tc>
                  <a:txBody>
                    <a:bodyPr/>
                    <a:lstStyle/>
                    <a:p>
                      <a:endParaRPr lang="en-IE" sz="2300" dirty="0">
                        <a:latin typeface="Book Antiqua" panose="02040602050305030304" pitchFamily="18" charset="0"/>
                      </a:endParaRPr>
                    </a:p>
                  </a:txBody>
                  <a:tcPr/>
                </a:tc>
                <a:tc>
                  <a:txBody>
                    <a:bodyPr/>
                    <a:lstStyle/>
                    <a:p>
                      <a:endParaRPr lang="en-IE" sz="2300" dirty="0" smtClean="0"/>
                    </a:p>
                  </a:txBody>
                  <a:tcPr/>
                </a:tc>
                <a:extLst>
                  <a:ext uri="{0D108BD9-81ED-4DB2-BD59-A6C34878D82A}">
                    <a16:rowId xmlns:a16="http://schemas.microsoft.com/office/drawing/2014/main" xmlns="" val="10003"/>
                  </a:ext>
                </a:extLst>
              </a:tr>
              <a:tr h="370840">
                <a:tc>
                  <a:txBody>
                    <a:bodyPr/>
                    <a:lstStyle/>
                    <a:p>
                      <a:endParaRPr lang="en-IE" sz="2300" dirty="0">
                        <a:latin typeface="Book Antiqua" panose="02040602050305030304" pitchFamily="18" charset="0"/>
                      </a:endParaRPr>
                    </a:p>
                  </a:txBody>
                  <a:tcPr/>
                </a:tc>
                <a:tc>
                  <a:txBody>
                    <a:bodyPr/>
                    <a:lstStyle/>
                    <a:p>
                      <a:endParaRPr lang="en-IE" sz="2300" dirty="0" smtClean="0"/>
                    </a:p>
                  </a:txBody>
                  <a:tcPr/>
                </a:tc>
                <a:extLst>
                  <a:ext uri="{0D108BD9-81ED-4DB2-BD59-A6C34878D82A}">
                    <a16:rowId xmlns:a16="http://schemas.microsoft.com/office/drawing/2014/main" xmlns="" val="10004"/>
                  </a:ext>
                </a:extLst>
              </a:tr>
              <a:tr h="370840">
                <a:tc>
                  <a:txBody>
                    <a:bodyPr/>
                    <a:lstStyle/>
                    <a:p>
                      <a:endParaRPr lang="en-IE" sz="2300" dirty="0">
                        <a:latin typeface="Book Antiqua" panose="02040602050305030304" pitchFamily="18" charset="0"/>
                      </a:endParaRPr>
                    </a:p>
                  </a:txBody>
                  <a:tcPr/>
                </a:tc>
                <a:tc>
                  <a:txBody>
                    <a:bodyPr/>
                    <a:lstStyle/>
                    <a:p>
                      <a:endParaRPr lang="en-IE" sz="2300" dirty="0" smtClean="0"/>
                    </a:p>
                  </a:txBody>
                  <a:tcPr/>
                </a:tc>
                <a:extLst>
                  <a:ext uri="{0D108BD9-81ED-4DB2-BD59-A6C34878D82A}">
                    <a16:rowId xmlns:a16="http://schemas.microsoft.com/office/drawing/2014/main" xmlns="" val="10005"/>
                  </a:ext>
                </a:extLst>
              </a:tr>
              <a:tr h="370840">
                <a:tc>
                  <a:txBody>
                    <a:bodyPr/>
                    <a:lstStyle/>
                    <a:p>
                      <a:endParaRPr lang="en-IE" sz="2300" dirty="0">
                        <a:latin typeface="Book Antiqua" panose="02040602050305030304" pitchFamily="18" charset="0"/>
                      </a:endParaRPr>
                    </a:p>
                  </a:txBody>
                  <a:tcPr/>
                </a:tc>
                <a:tc>
                  <a:txBody>
                    <a:bodyPr/>
                    <a:lstStyle/>
                    <a:p>
                      <a:endParaRPr lang="en-IE" sz="2300" dirty="0" smtClean="0"/>
                    </a:p>
                  </a:txBody>
                  <a:tcPr/>
                </a:tc>
                <a:extLst>
                  <a:ext uri="{0D108BD9-81ED-4DB2-BD59-A6C34878D82A}">
                    <a16:rowId xmlns:a16="http://schemas.microsoft.com/office/drawing/2014/main" xmlns="" val="10006"/>
                  </a:ext>
                </a:extLst>
              </a:tr>
              <a:tr h="370840">
                <a:tc>
                  <a:txBody>
                    <a:bodyPr/>
                    <a:lstStyle/>
                    <a:p>
                      <a:endParaRPr lang="en-IE" sz="2300" dirty="0">
                        <a:latin typeface="Book Antiqua" panose="02040602050305030304" pitchFamily="18" charset="0"/>
                      </a:endParaRPr>
                    </a:p>
                  </a:txBody>
                  <a:tcPr/>
                </a:tc>
                <a:tc>
                  <a:txBody>
                    <a:bodyPr/>
                    <a:lstStyle/>
                    <a:p>
                      <a:endParaRPr lang="en-IE" sz="2300" dirty="0" smtClean="0"/>
                    </a:p>
                  </a:txBody>
                  <a:tcPr/>
                </a:tc>
                <a:extLst>
                  <a:ext uri="{0D108BD9-81ED-4DB2-BD59-A6C34878D82A}">
                    <a16:rowId xmlns:a16="http://schemas.microsoft.com/office/drawing/2014/main" xmlns="" val="10007"/>
                  </a:ext>
                </a:extLst>
              </a:tr>
              <a:tr h="370840">
                <a:tc>
                  <a:txBody>
                    <a:bodyPr/>
                    <a:lstStyle/>
                    <a:p>
                      <a:endParaRPr lang="en-IE" sz="2300" dirty="0">
                        <a:latin typeface="Book Antiqua" panose="02040602050305030304" pitchFamily="18" charset="0"/>
                      </a:endParaRPr>
                    </a:p>
                  </a:txBody>
                  <a:tcPr/>
                </a:tc>
                <a:tc>
                  <a:txBody>
                    <a:bodyPr/>
                    <a:lstStyle/>
                    <a:p>
                      <a:endParaRPr lang="en-IE" sz="2300" dirty="0">
                        <a:latin typeface="Book Antiqua" panose="02040602050305030304" pitchFamily="18" charset="0"/>
                      </a:endParaRPr>
                    </a:p>
                  </a:txBody>
                  <a:tcPr/>
                </a:tc>
                <a:extLst>
                  <a:ext uri="{0D108BD9-81ED-4DB2-BD59-A6C34878D82A}">
                    <a16:rowId xmlns:a16="http://schemas.microsoft.com/office/drawing/2014/main" xmlns="" val="560774752"/>
                  </a:ext>
                </a:extLst>
              </a:tr>
              <a:tr h="370840">
                <a:tc>
                  <a:txBody>
                    <a:bodyPr/>
                    <a:lstStyle/>
                    <a:p>
                      <a:endParaRPr lang="en-IE" sz="2300" dirty="0">
                        <a:latin typeface="Book Antiqua" panose="02040602050305030304" pitchFamily="18" charset="0"/>
                      </a:endParaRPr>
                    </a:p>
                  </a:txBody>
                  <a:tcPr/>
                </a:tc>
                <a:tc>
                  <a:txBody>
                    <a:bodyPr/>
                    <a:lstStyle/>
                    <a:p>
                      <a:endParaRPr lang="en-IE" sz="2300" dirty="0">
                        <a:latin typeface="Book Antiqua" panose="02040602050305030304" pitchFamily="18" charset="0"/>
                      </a:endParaRPr>
                    </a:p>
                  </a:txBody>
                  <a:tcPr/>
                </a:tc>
                <a:extLst>
                  <a:ext uri="{0D108BD9-81ED-4DB2-BD59-A6C34878D82A}">
                    <a16:rowId xmlns:a16="http://schemas.microsoft.com/office/drawing/2014/main" xmlns="" val="546225441"/>
                  </a:ext>
                </a:extLst>
              </a:tr>
            </a:tbl>
          </a:graphicData>
        </a:graphic>
      </p:graphicFrame>
      <p:pic>
        <p:nvPicPr>
          <p:cNvPr id="2050" name="Picture 2" descr="https://img.clipartfest.com/2d3c2954d151e2e46d7839a247b9fe51_bird-clipart-image-funny-animated-funny-bird-clipart_1738-221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0132" flipH="1">
            <a:off x="5211746" y="3975053"/>
            <a:ext cx="809825" cy="1031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896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3447819"/>
              </p:ext>
            </p:extLst>
          </p:nvPr>
        </p:nvGraphicFramePr>
        <p:xfrm>
          <a:off x="446217" y="455412"/>
          <a:ext cx="6048375" cy="4759960"/>
        </p:xfrm>
        <a:graphic>
          <a:graphicData uri="http://schemas.openxmlformats.org/drawingml/2006/table">
            <a:tbl>
              <a:tblPr firstRow="1" bandRow="1">
                <a:tableStyleId>{3B4B98B0-60AC-42C2-AFA5-B58CD77FA1E5}</a:tableStyleId>
              </a:tblPr>
              <a:tblGrid>
                <a:gridCol w="2151147">
                  <a:extLst>
                    <a:ext uri="{9D8B030D-6E8A-4147-A177-3AD203B41FA5}">
                      <a16:colId xmlns:a16="http://schemas.microsoft.com/office/drawing/2014/main" xmlns="" val="20000"/>
                    </a:ext>
                  </a:extLst>
                </a:gridCol>
                <a:gridCol w="3897228">
                  <a:extLst>
                    <a:ext uri="{9D8B030D-6E8A-4147-A177-3AD203B41FA5}">
                      <a16:colId xmlns:a16="http://schemas.microsoft.com/office/drawing/2014/main" xmlns="" val="20001"/>
                    </a:ext>
                  </a:extLst>
                </a:gridCol>
              </a:tblGrid>
              <a:tr h="370840">
                <a:tc>
                  <a:txBody>
                    <a:bodyPr/>
                    <a:lstStyle/>
                    <a:p>
                      <a:r>
                        <a:rPr lang="en-IE" sz="1600" b="0" dirty="0" smtClean="0">
                          <a:latin typeface="Book Antiqua" panose="02040602050305030304" pitchFamily="18" charset="0"/>
                        </a:rPr>
                        <a:t>Key Information…</a:t>
                      </a:r>
                      <a:endParaRPr lang="en-IE" sz="1600" b="0" dirty="0">
                        <a:latin typeface="Book Antiqua" panose="02040602050305030304" pitchFamily="18" charset="0"/>
                      </a:endParaRPr>
                    </a:p>
                  </a:txBody>
                  <a:tcPr/>
                </a:tc>
                <a:tc>
                  <a:txBody>
                    <a:bodyPr/>
                    <a:lstStyle/>
                    <a:p>
                      <a:r>
                        <a:rPr lang="en-IE" sz="1600" b="0" dirty="0" smtClean="0">
                          <a:latin typeface="Book Antiqua" panose="02040602050305030304" pitchFamily="18" charset="0"/>
                        </a:rPr>
                        <a:t>How</a:t>
                      </a:r>
                      <a:r>
                        <a:rPr lang="en-IE" sz="1600" b="0" baseline="0" dirty="0" smtClean="0">
                          <a:latin typeface="Book Antiqua" panose="02040602050305030304" pitchFamily="18" charset="0"/>
                        </a:rPr>
                        <a:t> will this </a:t>
                      </a:r>
                      <a:r>
                        <a:rPr lang="en-IE" sz="1600" b="0" baseline="0" dirty="0" smtClean="0">
                          <a:latin typeface="Book Antiqua" panose="02040602050305030304" pitchFamily="18" charset="0"/>
                        </a:rPr>
                        <a:t>impact upon </a:t>
                      </a:r>
                      <a:r>
                        <a:rPr lang="en-IE" sz="1600" b="0" baseline="0" dirty="0" smtClean="0">
                          <a:latin typeface="Book Antiqua" panose="02040602050305030304" pitchFamily="18" charset="0"/>
                        </a:rPr>
                        <a:t>my project</a:t>
                      </a:r>
                      <a:r>
                        <a:rPr lang="en-IE" sz="1600" b="0" dirty="0" smtClean="0">
                          <a:latin typeface="Book Antiqua" panose="02040602050305030304" pitchFamily="18" charset="0"/>
                        </a:rPr>
                        <a:t>…</a:t>
                      </a:r>
                      <a:endParaRPr lang="en-IE" sz="1600" b="0" dirty="0">
                        <a:latin typeface="Book Antiqua" panose="02040602050305030304" pitchFamily="18" charset="0"/>
                      </a:endParaRPr>
                    </a:p>
                  </a:txBody>
                  <a:tcPr/>
                </a:tc>
                <a:extLst>
                  <a:ext uri="{0D108BD9-81ED-4DB2-BD59-A6C34878D82A}">
                    <a16:rowId xmlns:a16="http://schemas.microsoft.com/office/drawing/2014/main" xmlns="" val="10000"/>
                  </a:ext>
                </a:extLst>
              </a:tr>
              <a:tr h="370840">
                <a:tc>
                  <a:txBody>
                    <a:bodyPr/>
                    <a:lstStyle/>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tc>
                  <a:txBody>
                    <a:bodyPr/>
                    <a:lstStyle/>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extLst>
                  <a:ext uri="{0D108BD9-81ED-4DB2-BD59-A6C34878D82A}">
                    <a16:rowId xmlns:a16="http://schemas.microsoft.com/office/drawing/2014/main" xmlns="" val="10001"/>
                  </a:ext>
                </a:extLst>
              </a:tr>
              <a:tr h="370840">
                <a:tc>
                  <a:txBody>
                    <a:bodyPr/>
                    <a:lstStyle/>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txBody>
                  <a:tcPr/>
                </a:tc>
                <a:tc>
                  <a:txBody>
                    <a:bodyPr/>
                    <a:lstStyle/>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extLst>
                  <a:ext uri="{0D108BD9-81ED-4DB2-BD59-A6C34878D82A}">
                    <a16:rowId xmlns:a16="http://schemas.microsoft.com/office/drawing/2014/main" xmlns="" val="10002"/>
                  </a:ext>
                </a:extLst>
              </a:tr>
              <a:tr h="370840">
                <a:tc>
                  <a:txBody>
                    <a:bodyPr/>
                    <a:lstStyle/>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tc>
                  <a:txBody>
                    <a:bodyPr/>
                    <a:lstStyle/>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extLst>
                  <a:ext uri="{0D108BD9-81ED-4DB2-BD59-A6C34878D82A}">
                    <a16:rowId xmlns:a16="http://schemas.microsoft.com/office/drawing/2014/main" xmlns="" val="10003"/>
                  </a:ext>
                </a:extLst>
              </a:tr>
              <a:tr h="370840">
                <a:tc>
                  <a:txBody>
                    <a:bodyPr/>
                    <a:lstStyle/>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tc>
                  <a:txBody>
                    <a:bodyPr/>
                    <a:lstStyle/>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extLst>
                  <a:ext uri="{0D108BD9-81ED-4DB2-BD59-A6C34878D82A}">
                    <a16:rowId xmlns:a16="http://schemas.microsoft.com/office/drawing/2014/main" xmlns="" val="10004"/>
                  </a:ext>
                </a:extLst>
              </a:tr>
              <a:tr h="370840">
                <a:tc>
                  <a:txBody>
                    <a:bodyPr/>
                    <a:lstStyle/>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tc>
                  <a:txBody>
                    <a:bodyPr/>
                    <a:lstStyle/>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extLst>
                  <a:ext uri="{0D108BD9-81ED-4DB2-BD59-A6C34878D82A}">
                    <a16:rowId xmlns:a16="http://schemas.microsoft.com/office/drawing/2014/main" xmlns="" val="10005"/>
                  </a:ext>
                </a:extLst>
              </a:tr>
              <a:tr h="370840">
                <a:tc>
                  <a:txBody>
                    <a:bodyPr/>
                    <a:lstStyle/>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a:latin typeface="Book Antiqua" panose="02040602050305030304" pitchFamily="18" charset="0"/>
                      </a:endParaRPr>
                    </a:p>
                  </a:txBody>
                  <a:tcPr/>
                </a:tc>
                <a:tc>
                  <a:txBody>
                    <a:bodyPr/>
                    <a:lstStyle/>
                    <a:p>
                      <a:endParaRPr lang="en-IE" sz="1400" dirty="0">
                        <a:latin typeface="Book Antiqua" panose="02040602050305030304" pitchFamily="18" charset="0"/>
                      </a:endParaRPr>
                    </a:p>
                  </a:txBody>
                  <a:tcPr/>
                </a:tc>
                <a:extLst>
                  <a:ext uri="{0D108BD9-81ED-4DB2-BD59-A6C34878D82A}">
                    <a16:rowId xmlns:a16="http://schemas.microsoft.com/office/drawing/2014/main" xmlns="" val="3827261432"/>
                  </a:ext>
                </a:extLst>
              </a:tr>
            </a:tbl>
          </a:graphicData>
        </a:graphic>
      </p:graphicFrame>
      <p:sp>
        <p:nvSpPr>
          <p:cNvPr id="5" name="Content Placeholder 2"/>
          <p:cNvSpPr>
            <a:spLocks noGrp="1"/>
          </p:cNvSpPr>
          <p:nvPr/>
        </p:nvSpPr>
        <p:spPr bwMode="auto">
          <a:xfrm>
            <a:off x="446217" y="5645908"/>
            <a:ext cx="6038849" cy="3240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25" tIns="45665" rIns="91325" bIns="45665" numCol="1" anchor="t" anchorCtr="0" compatLnSpc="1">
            <a:prstTxWarp prst="textNoShape">
              <a:avLst/>
            </a:prstTxWarp>
            <a:noAutofit/>
          </a:bodyPr>
          <a:lstStyle/>
          <a:p>
            <a:pPr fontAlgn="base">
              <a:lnSpc>
                <a:spcPct val="115000"/>
              </a:lnSpc>
              <a:spcAft>
                <a:spcPts val="0"/>
              </a:spcAft>
            </a:pPr>
            <a:r>
              <a:rPr lang="en-IE" sz="1600" dirty="0" smtClean="0">
                <a:solidFill>
                  <a:srgbClr val="000000"/>
                </a:solidFill>
                <a:latin typeface="Book Antiqua" panose="02040602050305030304" pitchFamily="18" charset="0"/>
                <a:ea typeface="Calibri" panose="020F0502020204030204" pitchFamily="34" charset="0"/>
                <a:cs typeface="Times New Roman" panose="02020603050405020304" pitchFamily="18" charset="0"/>
              </a:rPr>
              <a:t>What are your first thought and ideas</a:t>
            </a:r>
            <a:r>
              <a:rPr lang="en-IE" sz="160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p>
          <a:p>
            <a:pPr fontAlgn="base">
              <a:lnSpc>
                <a:spcPct val="115000"/>
              </a:lnSpc>
              <a:spcAft>
                <a:spcPts val="0"/>
              </a:spcAft>
            </a:pPr>
            <a:r>
              <a:rPr lang="en-IE"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IE" sz="1600" dirty="0">
              <a:effectLst/>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7396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nvSpPr>
        <p:spPr bwMode="auto">
          <a:xfrm>
            <a:off x="361950" y="514350"/>
            <a:ext cx="6038849" cy="906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25" tIns="45665" rIns="91325" bIns="45665" numCol="1" anchor="t" anchorCtr="0" compatLnSpc="1">
            <a:prstTxWarp prst="textNoShape">
              <a:avLst/>
            </a:prstTxWarp>
            <a:noAutofit/>
          </a:bodyPr>
          <a:lstStyle/>
          <a:p>
            <a:pPr fontAlgn="base">
              <a:lnSpc>
                <a:spcPct val="115000"/>
              </a:lnSpc>
              <a:spcAft>
                <a:spcPts val="0"/>
              </a:spcAft>
            </a:pPr>
            <a:r>
              <a:rPr lang="en-IE" sz="16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r>
              <a:rPr lang="en-IE" sz="160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What </a:t>
            </a:r>
            <a:r>
              <a:rPr lang="en-IE" sz="1600" u="sng" dirty="0" smtClean="0">
                <a:solidFill>
                  <a:srgbClr val="000000"/>
                </a:solidFill>
                <a:latin typeface="Book Antiqua" panose="02040602050305030304" pitchFamily="18" charset="0"/>
                <a:ea typeface="Calibri" panose="020F0502020204030204" pitchFamily="34" charset="0"/>
                <a:cs typeface="Times New Roman" panose="02020603050405020304" pitchFamily="18" charset="0"/>
              </a:rPr>
              <a:t>Key Considerations </a:t>
            </a:r>
            <a:r>
              <a:rPr lang="en-IE" sz="1600" dirty="0" smtClean="0">
                <a:solidFill>
                  <a:srgbClr val="000000"/>
                </a:solidFill>
                <a:latin typeface="Book Antiqua" panose="02040602050305030304" pitchFamily="18" charset="0"/>
                <a:ea typeface="Calibri" panose="020F0502020204030204" pitchFamily="34" charset="0"/>
                <a:cs typeface="Times New Roman" panose="02020603050405020304" pitchFamily="18" charset="0"/>
              </a:rPr>
              <a:t>are</a:t>
            </a:r>
            <a:r>
              <a:rPr lang="en-IE" sz="160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r>
              <a:rPr lang="en-IE" sz="160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important for this project design? </a:t>
            </a:r>
            <a:r>
              <a:rPr lang="en-IE"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IE" dirty="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r>
              <a:rPr lang="en-IE"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IE" dirty="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r>
              <a:rPr lang="en-IE" sz="160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What must your design </a:t>
            </a:r>
            <a:r>
              <a:rPr lang="en-IE" sz="1600" dirty="0" smtClean="0">
                <a:solidFill>
                  <a:srgbClr val="000000"/>
                </a:solidFill>
                <a:latin typeface="Book Antiqua" panose="02040602050305030304" pitchFamily="18" charset="0"/>
                <a:ea typeface="Calibri" panose="020F0502020204030204" pitchFamily="34" charset="0"/>
                <a:cs typeface="Times New Roman" panose="02020603050405020304" pitchFamily="18" charset="0"/>
              </a:rPr>
              <a:t>‘</a:t>
            </a:r>
            <a:r>
              <a:rPr lang="en-IE" sz="160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do’ and ‘be’ to be successful in meeting </a:t>
            </a:r>
            <a:r>
              <a:rPr lang="en-IE" sz="1600" dirty="0" smtClean="0">
                <a:solidFill>
                  <a:srgbClr val="000000"/>
                </a:solidFill>
                <a:latin typeface="Book Antiqua" panose="02040602050305030304" pitchFamily="18" charset="0"/>
                <a:ea typeface="Calibri" panose="020F0502020204030204" pitchFamily="34" charset="0"/>
                <a:cs typeface="Times New Roman" panose="02020603050405020304" pitchFamily="18" charset="0"/>
              </a:rPr>
              <a:t>the</a:t>
            </a:r>
            <a:r>
              <a:rPr lang="en-IE" sz="160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design requirements of the brief?</a:t>
            </a:r>
            <a:endParaRPr lang="en-IE" sz="1600" dirty="0">
              <a:solidFill>
                <a:srgbClr val="000000"/>
              </a:solidFill>
              <a:latin typeface="Book Antiqua" panose="02040602050305030304" pitchFamily="18" charset="0"/>
              <a:ea typeface="Calibri" panose="020F0502020204030204" pitchFamily="34" charset="0"/>
              <a:cs typeface="Times New Roman" panose="02020603050405020304" pitchFamily="18" charset="0"/>
            </a:endParaRPr>
          </a:p>
          <a:p>
            <a:pPr lvl="0">
              <a:lnSpc>
                <a:spcPct val="115000"/>
              </a:lnSpc>
              <a:spcAft>
                <a:spcPts val="1000"/>
              </a:spcAft>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______________________________________________ </a:t>
            </a:r>
            <a:r>
              <a:rPr lang="en-IE"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IE"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effectLst/>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8660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413" y="391119"/>
            <a:ext cx="6240379" cy="338554"/>
          </a:xfrm>
          <a:prstGeom prst="rect">
            <a:avLst/>
          </a:prstGeom>
          <a:noFill/>
        </p:spPr>
        <p:txBody>
          <a:bodyPr wrap="square" rtlCol="0">
            <a:spAutoFit/>
          </a:bodyPr>
          <a:lstStyle/>
          <a:p>
            <a:r>
              <a:rPr lang="en-IE" sz="1600" b="1" u="sng" dirty="0" smtClean="0">
                <a:latin typeface="Book Antiqua" panose="02040602050305030304" pitchFamily="18" charset="0"/>
              </a:rPr>
              <a:t>Possible Design Solutions for ‘Bird feeder’ design… </a:t>
            </a:r>
          </a:p>
        </p:txBody>
      </p:sp>
      <p:sp>
        <p:nvSpPr>
          <p:cNvPr id="4" name="Rectangle 3"/>
          <p:cNvSpPr/>
          <p:nvPr/>
        </p:nvSpPr>
        <p:spPr>
          <a:xfrm>
            <a:off x="348413" y="769177"/>
            <a:ext cx="5965748" cy="1815882"/>
          </a:xfrm>
          <a:prstGeom prst="rect">
            <a:avLst/>
          </a:prstGeom>
        </p:spPr>
        <p:txBody>
          <a:bodyPr wrap="square" numCol="3">
            <a:spAutoFit/>
          </a:bodyPr>
          <a:lstStyle/>
          <a:p>
            <a:r>
              <a:rPr lang="en-IE" sz="1400" b="1" u="sng" dirty="0" smtClean="0">
                <a:latin typeface="Book Antiqua" panose="02040602050305030304" pitchFamily="18" charset="0"/>
              </a:rPr>
              <a:t>Should Include:</a:t>
            </a:r>
          </a:p>
          <a:p>
            <a:endParaRPr lang="en-IE" sz="1400" dirty="0" smtClean="0">
              <a:latin typeface="Book Antiqua" panose="02040602050305030304" pitchFamily="18" charset="0"/>
            </a:endParaRPr>
          </a:p>
          <a:p>
            <a:pPr marL="285750" indent="-285750">
              <a:buFont typeface="Arial" panose="020B0604020202020204" pitchFamily="34" charset="0"/>
              <a:buChar char="•"/>
            </a:pPr>
            <a:r>
              <a:rPr lang="en-IE" sz="1400" dirty="0" smtClean="0">
                <a:latin typeface="Book Antiqua" panose="02040602050305030304" pitchFamily="18" charset="0"/>
              </a:rPr>
              <a:t>Freehand Sketches</a:t>
            </a: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r>
              <a:rPr lang="en-IE" sz="1400" dirty="0" smtClean="0">
                <a:latin typeface="Book Antiqua" panose="02040602050305030304" pitchFamily="18" charset="0"/>
              </a:rPr>
              <a:t>Colour &amp; Shade</a:t>
            </a:r>
          </a:p>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a:latin typeface="Book Antiqua" panose="02040602050305030304" pitchFamily="18" charset="0"/>
            </a:endParaRPr>
          </a:p>
          <a:p>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r>
              <a:rPr lang="en-IE" sz="1400" dirty="0" smtClean="0">
                <a:latin typeface="Book Antiqua" panose="02040602050305030304" pitchFamily="18" charset="0"/>
              </a:rPr>
              <a:t>Notes</a:t>
            </a:r>
          </a:p>
          <a:p>
            <a:endParaRPr lang="en-IE" sz="1400" dirty="0" smtClean="0">
              <a:latin typeface="Book Antiqua" panose="02040602050305030304" pitchFamily="18" charset="0"/>
            </a:endParaRPr>
          </a:p>
        </p:txBody>
      </p:sp>
      <p:grpSp>
        <p:nvGrpSpPr>
          <p:cNvPr id="14" name="Group 13"/>
          <p:cNvGrpSpPr/>
          <p:nvPr/>
        </p:nvGrpSpPr>
        <p:grpSpPr>
          <a:xfrm>
            <a:off x="440155" y="1665028"/>
            <a:ext cx="6056897" cy="7703562"/>
            <a:chOff x="440155" y="2584522"/>
            <a:chExt cx="6056897" cy="6784067"/>
          </a:xfrm>
        </p:grpSpPr>
        <p:sp>
          <p:nvSpPr>
            <p:cNvPr id="3" name="Rectangle 2"/>
            <p:cNvSpPr/>
            <p:nvPr/>
          </p:nvSpPr>
          <p:spPr>
            <a:xfrm>
              <a:off x="440155" y="2584522"/>
              <a:ext cx="6056897" cy="678406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0" name="Straight Connector 9"/>
            <p:cNvCxnSpPr/>
            <p:nvPr/>
          </p:nvCxnSpPr>
          <p:spPr>
            <a:xfrm flipH="1">
              <a:off x="623045" y="5976554"/>
              <a:ext cx="569111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604406" y="1771021"/>
            <a:ext cx="800100" cy="400110"/>
          </a:xfrm>
          <a:prstGeom prst="rect">
            <a:avLst/>
          </a:prstGeom>
          <a:noFill/>
        </p:spPr>
        <p:txBody>
          <a:bodyPr wrap="square" rtlCol="0">
            <a:spAutoFit/>
          </a:bodyPr>
          <a:lstStyle/>
          <a:p>
            <a:r>
              <a:rPr lang="en-IE" sz="2000" b="1" dirty="0" smtClean="0">
                <a:latin typeface="Book Antiqua" panose="02040602050305030304" pitchFamily="18" charset="0"/>
              </a:rPr>
              <a:t>#1</a:t>
            </a:r>
            <a:endParaRPr lang="en-IE" sz="2000" b="1" dirty="0">
              <a:latin typeface="Book Antiqua" panose="02040602050305030304" pitchFamily="18" charset="0"/>
            </a:endParaRPr>
          </a:p>
        </p:txBody>
      </p:sp>
      <p:sp>
        <p:nvSpPr>
          <p:cNvPr id="17" name="TextBox 16"/>
          <p:cNvSpPr txBox="1"/>
          <p:nvPr/>
        </p:nvSpPr>
        <p:spPr>
          <a:xfrm>
            <a:off x="604406" y="5578665"/>
            <a:ext cx="800100" cy="400110"/>
          </a:xfrm>
          <a:prstGeom prst="rect">
            <a:avLst/>
          </a:prstGeom>
          <a:noFill/>
        </p:spPr>
        <p:txBody>
          <a:bodyPr wrap="square" rtlCol="0">
            <a:spAutoFit/>
          </a:bodyPr>
          <a:lstStyle/>
          <a:p>
            <a:r>
              <a:rPr lang="en-IE" sz="2000" b="1" dirty="0" smtClean="0">
                <a:latin typeface="Book Antiqua" panose="02040602050305030304" pitchFamily="18" charset="0"/>
              </a:rPr>
              <a:t>#2</a:t>
            </a:r>
            <a:endParaRPr lang="en-IE" sz="2000" b="1" dirty="0">
              <a:latin typeface="Book Antiqua" panose="02040602050305030304" pitchFamily="18" charset="0"/>
            </a:endParaRPr>
          </a:p>
        </p:txBody>
      </p:sp>
    </p:spTree>
    <p:extLst>
      <p:ext uri="{BB962C8B-B14F-4D97-AF65-F5344CB8AC3E}">
        <p14:creationId xmlns:p14="http://schemas.microsoft.com/office/powerpoint/2010/main" val="27706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413" y="391119"/>
            <a:ext cx="6240379" cy="338554"/>
          </a:xfrm>
          <a:prstGeom prst="rect">
            <a:avLst/>
          </a:prstGeom>
          <a:noFill/>
        </p:spPr>
        <p:txBody>
          <a:bodyPr wrap="square" rtlCol="0">
            <a:spAutoFit/>
          </a:bodyPr>
          <a:lstStyle/>
          <a:p>
            <a:r>
              <a:rPr lang="en-IE" sz="1600" b="1" u="sng" dirty="0" smtClean="0">
                <a:latin typeface="Book Antiqua" panose="02040602050305030304" pitchFamily="18" charset="0"/>
              </a:rPr>
              <a:t>Possible Design Solutions for ‘Bird feeder’ design… </a:t>
            </a:r>
          </a:p>
        </p:txBody>
      </p:sp>
      <p:sp>
        <p:nvSpPr>
          <p:cNvPr id="4" name="Rectangle 3"/>
          <p:cNvSpPr/>
          <p:nvPr/>
        </p:nvSpPr>
        <p:spPr>
          <a:xfrm>
            <a:off x="348413" y="769177"/>
            <a:ext cx="5965748" cy="1815882"/>
          </a:xfrm>
          <a:prstGeom prst="rect">
            <a:avLst/>
          </a:prstGeom>
        </p:spPr>
        <p:txBody>
          <a:bodyPr wrap="square" numCol="3">
            <a:spAutoFit/>
          </a:bodyPr>
          <a:lstStyle/>
          <a:p>
            <a:r>
              <a:rPr lang="en-IE" sz="1400" b="1" u="sng" dirty="0" smtClean="0">
                <a:latin typeface="Book Antiqua" panose="02040602050305030304" pitchFamily="18" charset="0"/>
              </a:rPr>
              <a:t>Should Include:</a:t>
            </a:r>
          </a:p>
          <a:p>
            <a:endParaRPr lang="en-IE" sz="1400" dirty="0" smtClean="0">
              <a:latin typeface="Book Antiqua" panose="02040602050305030304" pitchFamily="18" charset="0"/>
            </a:endParaRPr>
          </a:p>
          <a:p>
            <a:pPr marL="285750" indent="-285750">
              <a:buFont typeface="Arial" panose="020B0604020202020204" pitchFamily="34" charset="0"/>
              <a:buChar char="•"/>
            </a:pPr>
            <a:r>
              <a:rPr lang="en-IE" sz="1400" dirty="0" smtClean="0">
                <a:latin typeface="Book Antiqua" panose="02040602050305030304" pitchFamily="18" charset="0"/>
              </a:rPr>
              <a:t>Freehand Sketches</a:t>
            </a: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r>
              <a:rPr lang="en-IE" sz="1400" dirty="0" smtClean="0">
                <a:latin typeface="Book Antiqua" panose="02040602050305030304" pitchFamily="18" charset="0"/>
              </a:rPr>
              <a:t>Colour &amp; Shade</a:t>
            </a:r>
          </a:p>
          <a:p>
            <a:endParaRPr lang="en-IE" sz="1400" dirty="0" smtClean="0">
              <a:latin typeface="Book Antiqua" panose="02040602050305030304" pitchFamily="18" charset="0"/>
            </a:endParaRPr>
          </a:p>
          <a:p>
            <a:endParaRPr lang="en-IE" sz="1400" dirty="0" smtClean="0">
              <a:latin typeface="Book Antiqua" panose="02040602050305030304" pitchFamily="18" charset="0"/>
            </a:endParaRPr>
          </a:p>
          <a:p>
            <a:endParaRPr lang="en-IE" sz="1400" dirty="0">
              <a:latin typeface="Book Antiqua" panose="02040602050305030304" pitchFamily="18" charset="0"/>
            </a:endParaRPr>
          </a:p>
          <a:p>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endParaRPr lang="en-IE" sz="1400" dirty="0" smtClean="0">
              <a:latin typeface="Book Antiqua" panose="02040602050305030304" pitchFamily="18" charset="0"/>
            </a:endParaRPr>
          </a:p>
          <a:p>
            <a:pPr marL="285750" indent="-285750">
              <a:buFont typeface="Arial" panose="020B0604020202020204" pitchFamily="34" charset="0"/>
              <a:buChar char="•"/>
            </a:pPr>
            <a:r>
              <a:rPr lang="en-IE" sz="1400" dirty="0" smtClean="0">
                <a:latin typeface="Book Antiqua" panose="02040602050305030304" pitchFamily="18" charset="0"/>
              </a:rPr>
              <a:t>Notes</a:t>
            </a:r>
          </a:p>
          <a:p>
            <a:endParaRPr lang="en-IE" sz="1400" dirty="0" smtClean="0">
              <a:latin typeface="Book Antiqua" panose="02040602050305030304" pitchFamily="18" charset="0"/>
            </a:endParaRPr>
          </a:p>
        </p:txBody>
      </p:sp>
      <p:grpSp>
        <p:nvGrpSpPr>
          <p:cNvPr id="14" name="Group 13"/>
          <p:cNvGrpSpPr/>
          <p:nvPr/>
        </p:nvGrpSpPr>
        <p:grpSpPr>
          <a:xfrm>
            <a:off x="440155" y="1665028"/>
            <a:ext cx="6056897" cy="7703562"/>
            <a:chOff x="440155" y="2584522"/>
            <a:chExt cx="6056897" cy="6784067"/>
          </a:xfrm>
        </p:grpSpPr>
        <p:sp>
          <p:nvSpPr>
            <p:cNvPr id="3" name="Rectangle 2"/>
            <p:cNvSpPr/>
            <p:nvPr/>
          </p:nvSpPr>
          <p:spPr>
            <a:xfrm>
              <a:off x="440155" y="2584522"/>
              <a:ext cx="6056897" cy="678406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0" name="Straight Connector 9"/>
            <p:cNvCxnSpPr/>
            <p:nvPr/>
          </p:nvCxnSpPr>
          <p:spPr>
            <a:xfrm flipH="1">
              <a:off x="623045" y="5976554"/>
              <a:ext cx="569111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519345" y="1795437"/>
            <a:ext cx="800100" cy="400110"/>
          </a:xfrm>
          <a:prstGeom prst="rect">
            <a:avLst/>
          </a:prstGeom>
          <a:noFill/>
        </p:spPr>
        <p:txBody>
          <a:bodyPr wrap="square" rtlCol="0">
            <a:spAutoFit/>
          </a:bodyPr>
          <a:lstStyle/>
          <a:p>
            <a:r>
              <a:rPr lang="en-IE" sz="2000" b="1" dirty="0" smtClean="0">
                <a:latin typeface="Book Antiqua" panose="02040602050305030304" pitchFamily="18" charset="0"/>
              </a:rPr>
              <a:t>#3</a:t>
            </a:r>
            <a:endParaRPr lang="en-IE" sz="2000" b="1" dirty="0">
              <a:latin typeface="Book Antiqua" panose="02040602050305030304" pitchFamily="18" charset="0"/>
            </a:endParaRPr>
          </a:p>
        </p:txBody>
      </p:sp>
      <p:sp>
        <p:nvSpPr>
          <p:cNvPr id="17" name="TextBox 16"/>
          <p:cNvSpPr txBox="1"/>
          <p:nvPr/>
        </p:nvSpPr>
        <p:spPr>
          <a:xfrm>
            <a:off x="519345" y="5576714"/>
            <a:ext cx="800100" cy="400110"/>
          </a:xfrm>
          <a:prstGeom prst="rect">
            <a:avLst/>
          </a:prstGeom>
          <a:noFill/>
        </p:spPr>
        <p:txBody>
          <a:bodyPr wrap="square" rtlCol="0">
            <a:spAutoFit/>
          </a:bodyPr>
          <a:lstStyle/>
          <a:p>
            <a:r>
              <a:rPr lang="en-IE" sz="2000" b="1" dirty="0" smtClean="0">
                <a:latin typeface="Book Antiqua" panose="02040602050305030304" pitchFamily="18" charset="0"/>
              </a:rPr>
              <a:t>#4</a:t>
            </a:r>
            <a:endParaRPr lang="en-IE" sz="2000" b="1" dirty="0">
              <a:latin typeface="Book Antiqua" panose="02040602050305030304" pitchFamily="18" charset="0"/>
            </a:endParaRPr>
          </a:p>
        </p:txBody>
      </p:sp>
    </p:spTree>
    <p:extLst>
      <p:ext uri="{BB962C8B-B14F-4D97-AF65-F5344CB8AC3E}">
        <p14:creationId xmlns:p14="http://schemas.microsoft.com/office/powerpoint/2010/main" val="3834729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bwMode="auto">
          <a:xfrm>
            <a:off x="477672" y="476534"/>
            <a:ext cx="5923127" cy="906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25" tIns="45665" rIns="91325" bIns="45665" numCol="1" anchor="t" anchorCtr="0" compatLnSpc="1">
            <a:prstTxWarp prst="textNoShape">
              <a:avLst/>
            </a:prstTxWarp>
            <a:noAutofit/>
          </a:bodyPr>
          <a:lstStyle/>
          <a:p>
            <a:pPr fontAlgn="base">
              <a:lnSpc>
                <a:spcPct val="115000"/>
              </a:lnSpc>
              <a:spcAft>
                <a:spcPts val="0"/>
              </a:spcAft>
            </a:pPr>
            <a:r>
              <a:rPr lang="en-IE" sz="1600" dirty="0" smtClean="0">
                <a:solidFill>
                  <a:srgbClr val="000000"/>
                </a:solidFill>
                <a:latin typeface="Book Antiqua" panose="02040602050305030304" pitchFamily="18" charset="0"/>
                <a:ea typeface="Calibri" panose="020F0502020204030204" pitchFamily="34" charset="0"/>
                <a:cs typeface="Times New Roman" panose="02020603050405020304" pitchFamily="18" charset="0"/>
              </a:rPr>
              <a:t>Make a list of things you feel you will need to know or find out, before you can finalise your design?</a:t>
            </a: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endParaRPr lang="en-IE" sz="1600" dirty="0">
              <a:latin typeface="Book Antiqua" panose="02040602050305030304" pitchFamily="18" charset="0"/>
              <a:ea typeface="Calibri" panose="020F0502020204030204" pitchFamily="34" charset="0"/>
              <a:cs typeface="Times New Roman" panose="02020603050405020304" pitchFamily="18" charset="0"/>
            </a:endParaRPr>
          </a:p>
          <a:p>
            <a:pPr fontAlgn="base">
              <a:lnSpc>
                <a:spcPct val="115000"/>
              </a:lnSpc>
              <a:spcAft>
                <a:spcPts val="0"/>
              </a:spcAft>
            </a:pPr>
            <a:r>
              <a:rPr lang="en-IE" sz="1600" dirty="0" smtClean="0">
                <a:latin typeface="Book Antiqua" panose="02040602050305030304" pitchFamily="18" charset="0"/>
                <a:ea typeface="Calibri" panose="020F0502020204030204" pitchFamily="34" charset="0"/>
                <a:cs typeface="Times New Roman" panose="02020603050405020304" pitchFamily="18" charset="0"/>
              </a:rPr>
              <a:t>What </a:t>
            </a:r>
            <a:r>
              <a:rPr lang="en-IE" sz="1600" dirty="0">
                <a:latin typeface="Book Antiqua" panose="02040602050305030304" pitchFamily="18" charset="0"/>
                <a:ea typeface="Calibri" panose="020F0502020204030204" pitchFamily="34" charset="0"/>
                <a:cs typeface="Times New Roman" panose="02020603050405020304" pitchFamily="18" charset="0"/>
              </a:rPr>
              <a:t>information have you </a:t>
            </a:r>
            <a:r>
              <a:rPr lang="en-IE" sz="1600" dirty="0" smtClean="0">
                <a:latin typeface="Book Antiqua" panose="02040602050305030304" pitchFamily="18" charset="0"/>
                <a:ea typeface="Calibri" panose="020F0502020204030204" pitchFamily="34" charset="0"/>
                <a:cs typeface="Times New Roman" panose="02020603050405020304" pitchFamily="18" charset="0"/>
              </a:rPr>
              <a:t>gathered</a:t>
            </a:r>
            <a:r>
              <a:rPr lang="en-IE" sz="1600" dirty="0" smtClean="0">
                <a:effectLst/>
                <a:latin typeface="Book Antiqua" panose="02040602050305030304" pitchFamily="18" charset="0"/>
                <a:ea typeface="Calibri" panose="020F0502020204030204" pitchFamily="34" charset="0"/>
                <a:cs typeface="Times New Roman" panose="02020603050405020304" pitchFamily="18" charset="0"/>
              </a:rPr>
              <a:t> that you feel </a:t>
            </a:r>
            <a:r>
              <a:rPr lang="en-IE" sz="1600" dirty="0" smtClean="0">
                <a:effectLst/>
                <a:latin typeface="Book Antiqua" panose="02040602050305030304" pitchFamily="18" charset="0"/>
                <a:ea typeface="Calibri" panose="020F0502020204030204" pitchFamily="34" charset="0"/>
                <a:cs typeface="Times New Roman" panose="02020603050405020304" pitchFamily="18" charset="0"/>
              </a:rPr>
              <a:t>will </a:t>
            </a:r>
            <a:r>
              <a:rPr lang="en-IE" sz="1600" dirty="0" smtClean="0">
                <a:effectLst/>
                <a:latin typeface="Book Antiqua" panose="02040602050305030304" pitchFamily="18" charset="0"/>
                <a:ea typeface="Calibri" panose="020F0502020204030204" pitchFamily="34" charset="0"/>
                <a:cs typeface="Times New Roman" panose="02020603050405020304" pitchFamily="18" charset="0"/>
              </a:rPr>
              <a:t>be helpful for your project design? </a:t>
            </a:r>
            <a:r>
              <a:rPr lang="en-IE" dirty="0" smtClean="0">
                <a:latin typeface="Book Antiqua" panose="02040602050305030304" pitchFamily="18"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IE" dirty="0">
              <a:effectLst/>
              <a:latin typeface="Book Antiqua" panose="02040602050305030304"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6332985"/>
              </p:ext>
            </p:extLst>
          </p:nvPr>
        </p:nvGraphicFramePr>
        <p:xfrm>
          <a:off x="477672" y="1322469"/>
          <a:ext cx="5932653" cy="3718560"/>
        </p:xfrm>
        <a:graphic>
          <a:graphicData uri="http://schemas.openxmlformats.org/drawingml/2006/table">
            <a:tbl>
              <a:tblPr firstRow="1" bandRow="1">
                <a:tableStyleId>{3B4B98B0-60AC-42C2-AFA5-B58CD77FA1E5}</a:tableStyleId>
              </a:tblPr>
              <a:tblGrid>
                <a:gridCol w="2001024">
                  <a:extLst>
                    <a:ext uri="{9D8B030D-6E8A-4147-A177-3AD203B41FA5}">
                      <a16:colId xmlns:a16="http://schemas.microsoft.com/office/drawing/2014/main" xmlns="" val="20000"/>
                    </a:ext>
                  </a:extLst>
                </a:gridCol>
                <a:gridCol w="3931629">
                  <a:extLst>
                    <a:ext uri="{9D8B030D-6E8A-4147-A177-3AD203B41FA5}">
                      <a16:colId xmlns:a16="http://schemas.microsoft.com/office/drawing/2014/main" xmlns="" val="20001"/>
                    </a:ext>
                  </a:extLst>
                </a:gridCol>
              </a:tblGrid>
              <a:tr h="370840">
                <a:tc>
                  <a:txBody>
                    <a:bodyPr/>
                    <a:lstStyle/>
                    <a:p>
                      <a:endParaRPr lang="en-IE" sz="1200" b="0" dirty="0">
                        <a:latin typeface="Book Antiqua" panose="02040602050305030304" pitchFamily="18" charset="0"/>
                      </a:endParaRPr>
                    </a:p>
                  </a:txBody>
                  <a:tcPr/>
                </a:tc>
                <a:tc>
                  <a:txBody>
                    <a:bodyPr/>
                    <a:lstStyle/>
                    <a:p>
                      <a:pPr algn="ctr"/>
                      <a:r>
                        <a:rPr lang="en-IE" sz="1400" b="0" dirty="0" smtClean="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How and where are you going to find this information?</a:t>
                      </a:r>
                      <a:endParaRPr lang="en-IE" sz="1400" b="0" dirty="0">
                        <a:latin typeface="Book Antiqua" panose="02040602050305030304" pitchFamily="18" charset="0"/>
                      </a:endParaRPr>
                    </a:p>
                  </a:txBody>
                  <a:tcPr/>
                </a:tc>
                <a:extLst>
                  <a:ext uri="{0D108BD9-81ED-4DB2-BD59-A6C34878D82A}">
                    <a16:rowId xmlns:a16="http://schemas.microsoft.com/office/drawing/2014/main" xmlns="" val="10000"/>
                  </a:ext>
                </a:extLst>
              </a:tr>
              <a:tr h="370840">
                <a:tc>
                  <a:txBody>
                    <a:bodyPr/>
                    <a:lstStyle/>
                    <a:p>
                      <a:r>
                        <a:rPr lang="en-IE" sz="1200" dirty="0" smtClean="0">
                          <a:latin typeface="Book Antiqua" panose="02040602050305030304" pitchFamily="18" charset="0"/>
                        </a:rPr>
                        <a:t>1.</a:t>
                      </a:r>
                      <a:endParaRPr lang="en-IE" sz="1200" dirty="0">
                        <a:latin typeface="Book Antiqua" panose="02040602050305030304" pitchFamily="18" charset="0"/>
                      </a:endParaRPr>
                    </a:p>
                  </a:txBody>
                  <a:tcPr/>
                </a:tc>
                <a:tc>
                  <a:txBody>
                    <a:bodyPr/>
                    <a:lstStyle/>
                    <a:p>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a:latin typeface="Book Antiqua" panose="02040602050305030304" pitchFamily="18" charset="0"/>
                      </a:endParaRPr>
                    </a:p>
                  </a:txBody>
                  <a:tcPr/>
                </a:tc>
                <a:extLst>
                  <a:ext uri="{0D108BD9-81ED-4DB2-BD59-A6C34878D82A}">
                    <a16:rowId xmlns:a16="http://schemas.microsoft.com/office/drawing/2014/main" xmlns="" val="10001"/>
                  </a:ext>
                </a:extLst>
              </a:tr>
              <a:tr h="370840">
                <a:tc>
                  <a:txBody>
                    <a:bodyPr/>
                    <a:lstStyle/>
                    <a:p>
                      <a:r>
                        <a:rPr lang="en-IE" sz="1200" smtClean="0">
                          <a:latin typeface="Book Antiqua" panose="02040602050305030304" pitchFamily="18" charset="0"/>
                        </a:rPr>
                        <a:t>2.</a:t>
                      </a:r>
                      <a:endParaRPr lang="en-IE" sz="1200" dirty="0" smtClean="0">
                        <a:latin typeface="Book Antiqua" panose="02040602050305030304" pitchFamily="18" charset="0"/>
                      </a:endParaRPr>
                    </a:p>
                  </a:txBody>
                  <a:tcPr/>
                </a:tc>
                <a:tc>
                  <a:txBody>
                    <a:bodyPr/>
                    <a:lstStyle/>
                    <a:p>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a:latin typeface="Book Antiqua" panose="02040602050305030304" pitchFamily="18" charset="0"/>
                      </a:endParaRPr>
                    </a:p>
                  </a:txBody>
                  <a:tcPr/>
                </a:tc>
                <a:extLst>
                  <a:ext uri="{0D108BD9-81ED-4DB2-BD59-A6C34878D82A}">
                    <a16:rowId xmlns:a16="http://schemas.microsoft.com/office/drawing/2014/main" xmlns="" val="10002"/>
                  </a:ext>
                </a:extLst>
              </a:tr>
              <a:tr h="370840">
                <a:tc>
                  <a:txBody>
                    <a:bodyPr/>
                    <a:lstStyle/>
                    <a:p>
                      <a:r>
                        <a:rPr lang="en-IE" sz="1200" dirty="0" smtClean="0">
                          <a:latin typeface="Book Antiqua" panose="02040602050305030304" pitchFamily="18" charset="0"/>
                        </a:rPr>
                        <a:t>3.</a:t>
                      </a:r>
                      <a:endParaRPr lang="en-IE" sz="1200" dirty="0">
                        <a:latin typeface="Book Antiqua" panose="02040602050305030304" pitchFamily="18" charset="0"/>
                      </a:endParaRPr>
                    </a:p>
                  </a:txBody>
                  <a:tcPr/>
                </a:tc>
                <a:tc>
                  <a:txBody>
                    <a:bodyPr/>
                    <a:lstStyle/>
                    <a:p>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a:latin typeface="Book Antiqua" panose="02040602050305030304" pitchFamily="18" charset="0"/>
                      </a:endParaRPr>
                    </a:p>
                  </a:txBody>
                  <a:tcPr/>
                </a:tc>
                <a:extLst>
                  <a:ext uri="{0D108BD9-81ED-4DB2-BD59-A6C34878D82A}">
                    <a16:rowId xmlns:a16="http://schemas.microsoft.com/office/drawing/2014/main" xmlns="" val="10003"/>
                  </a:ext>
                </a:extLst>
              </a:tr>
              <a:tr h="370840">
                <a:tc>
                  <a:txBody>
                    <a:bodyPr/>
                    <a:lstStyle/>
                    <a:p>
                      <a:r>
                        <a:rPr lang="en-IE" sz="1200" smtClean="0">
                          <a:latin typeface="Book Antiqua" panose="02040602050305030304" pitchFamily="18" charset="0"/>
                        </a:rPr>
                        <a:t>4.</a:t>
                      </a:r>
                      <a:endParaRPr lang="en-IE" sz="1200" dirty="0">
                        <a:latin typeface="Book Antiqua" panose="02040602050305030304" pitchFamily="18" charset="0"/>
                      </a:endParaRPr>
                    </a:p>
                  </a:txBody>
                  <a:tcPr/>
                </a:tc>
                <a:tc>
                  <a:txBody>
                    <a:bodyPr/>
                    <a:lstStyle/>
                    <a:p>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a:latin typeface="Book Antiqua" panose="02040602050305030304" pitchFamily="18" charset="0"/>
                      </a:endParaRPr>
                    </a:p>
                  </a:txBody>
                  <a:tcPr/>
                </a:tc>
                <a:extLst>
                  <a:ext uri="{0D108BD9-81ED-4DB2-BD59-A6C34878D82A}">
                    <a16:rowId xmlns:a16="http://schemas.microsoft.com/office/drawing/2014/main" xmlns="" val="10004"/>
                  </a:ext>
                </a:extLst>
              </a:tr>
              <a:tr h="370840">
                <a:tc>
                  <a:txBody>
                    <a:bodyPr/>
                    <a:lstStyle/>
                    <a:p>
                      <a:r>
                        <a:rPr lang="en-IE" sz="1200" dirty="0" smtClean="0">
                          <a:latin typeface="Book Antiqua" panose="02040602050305030304" pitchFamily="18" charset="0"/>
                        </a:rPr>
                        <a:t>5.</a:t>
                      </a:r>
                      <a:endParaRPr lang="en-IE" sz="1200" dirty="0">
                        <a:latin typeface="Book Antiqua" panose="02040602050305030304" pitchFamily="18" charset="0"/>
                      </a:endParaRPr>
                    </a:p>
                  </a:txBody>
                  <a:tcPr/>
                </a:tc>
                <a:tc>
                  <a:txBody>
                    <a:bodyPr/>
                    <a:lstStyle/>
                    <a:p>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a:latin typeface="Book Antiqua" panose="02040602050305030304" pitchFamily="18"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239564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413" y="391120"/>
            <a:ext cx="6240379" cy="338554"/>
          </a:xfrm>
          <a:prstGeom prst="rect">
            <a:avLst/>
          </a:prstGeom>
          <a:noFill/>
        </p:spPr>
        <p:txBody>
          <a:bodyPr wrap="square" rtlCol="0">
            <a:spAutoFit/>
          </a:bodyPr>
          <a:lstStyle/>
          <a:p>
            <a:r>
              <a:rPr lang="en-IE" sz="1600" b="1" u="sng" dirty="0" smtClean="0">
                <a:latin typeface="Book Antiqua" panose="02040602050305030304" pitchFamily="18" charset="0"/>
              </a:rPr>
              <a:t>Revised Design Solutions for ‘Bird feeder’ design… </a:t>
            </a:r>
          </a:p>
        </p:txBody>
      </p:sp>
      <p:sp>
        <p:nvSpPr>
          <p:cNvPr id="4" name="Rectangle 3"/>
          <p:cNvSpPr/>
          <p:nvPr/>
        </p:nvSpPr>
        <p:spPr>
          <a:xfrm>
            <a:off x="348413" y="823116"/>
            <a:ext cx="5965748" cy="2077492"/>
          </a:xfrm>
          <a:prstGeom prst="rect">
            <a:avLst/>
          </a:prstGeom>
        </p:spPr>
        <p:txBody>
          <a:bodyPr wrap="square" numCol="2">
            <a:spAutoFit/>
          </a:bodyPr>
          <a:lstStyle/>
          <a:p>
            <a:r>
              <a:rPr lang="en-IE" sz="1200" b="1" u="sng" dirty="0" smtClean="0">
                <a:latin typeface="Book Antiqua" panose="02040602050305030304" pitchFamily="18" charset="0"/>
              </a:rPr>
              <a:t>Should Include:</a:t>
            </a:r>
          </a:p>
          <a:p>
            <a:endParaRPr lang="en-IE" sz="400" dirty="0" smtClean="0">
              <a:latin typeface="Book Antiqua" panose="02040602050305030304" pitchFamily="18" charset="0"/>
            </a:endParaRPr>
          </a:p>
          <a:p>
            <a:pPr marL="285750" indent="-285750">
              <a:buFont typeface="Arial" panose="020B0604020202020204" pitchFamily="34" charset="0"/>
              <a:buChar char="•"/>
            </a:pPr>
            <a:r>
              <a:rPr lang="en-IE" sz="1200" dirty="0" smtClean="0">
                <a:latin typeface="Book Antiqua" panose="02040602050305030304" pitchFamily="18" charset="0"/>
              </a:rPr>
              <a:t>Freehand Sketches</a:t>
            </a:r>
            <a:endParaRPr lang="en-IE" sz="1000" dirty="0" smtClean="0">
              <a:latin typeface="Book Antiqua" panose="02040602050305030304" pitchFamily="18" charset="0"/>
            </a:endParaRPr>
          </a:p>
          <a:p>
            <a:pPr marL="285750" indent="-285750">
              <a:buFont typeface="Arial" panose="020B0604020202020204" pitchFamily="34" charset="0"/>
              <a:buChar char="•"/>
            </a:pPr>
            <a:r>
              <a:rPr lang="en-IE" sz="1200" dirty="0" smtClean="0">
                <a:latin typeface="Book Antiqua" panose="02040602050305030304" pitchFamily="18" charset="0"/>
              </a:rPr>
              <a:t>Colour &amp; Shade</a:t>
            </a:r>
          </a:p>
          <a:p>
            <a:pPr marL="285750" indent="-285750">
              <a:buFont typeface="Arial" panose="020B0604020202020204" pitchFamily="34" charset="0"/>
              <a:buChar char="•"/>
            </a:pPr>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smtClean="0">
              <a:latin typeface="Book Antiqua" panose="02040602050305030304" pitchFamily="18" charset="0"/>
            </a:endParaRPr>
          </a:p>
          <a:p>
            <a:endParaRPr lang="en-IE" sz="1200" dirty="0">
              <a:latin typeface="Book Antiqua" panose="02040602050305030304" pitchFamily="18" charset="0"/>
            </a:endParaRPr>
          </a:p>
          <a:p>
            <a:endParaRPr lang="en-IE" sz="1200" dirty="0" smtClean="0">
              <a:latin typeface="Book Antiqua" panose="02040602050305030304" pitchFamily="18" charset="0"/>
            </a:endParaRPr>
          </a:p>
          <a:p>
            <a:pPr marL="285750" indent="-285750">
              <a:buFont typeface="Arial" panose="020B0604020202020204" pitchFamily="34" charset="0"/>
              <a:buChar char="•"/>
            </a:pPr>
            <a:endParaRPr lang="en-IE" sz="1200" dirty="0">
              <a:latin typeface="Book Antiqua" panose="02040602050305030304" pitchFamily="18" charset="0"/>
            </a:endParaRPr>
          </a:p>
          <a:p>
            <a:pPr marL="285750" indent="-285750">
              <a:buFont typeface="Arial" panose="020B0604020202020204" pitchFamily="34" charset="0"/>
              <a:buChar char="•"/>
            </a:pPr>
            <a:endParaRPr lang="en-IE" sz="1200" dirty="0" smtClean="0">
              <a:latin typeface="Book Antiqua" panose="02040602050305030304" pitchFamily="18" charset="0"/>
            </a:endParaRPr>
          </a:p>
          <a:p>
            <a:pPr marL="285750" indent="-285750">
              <a:buFont typeface="Arial" panose="020B0604020202020204" pitchFamily="34" charset="0"/>
              <a:buChar char="•"/>
            </a:pPr>
            <a:endParaRPr lang="en-IE" sz="100" dirty="0" smtClean="0">
              <a:latin typeface="Book Antiqua" panose="02040602050305030304" pitchFamily="18" charset="0"/>
            </a:endParaRPr>
          </a:p>
          <a:p>
            <a:pPr marL="285750" indent="-285750">
              <a:buFont typeface="Arial" panose="020B0604020202020204" pitchFamily="34" charset="0"/>
              <a:buChar char="•"/>
            </a:pPr>
            <a:r>
              <a:rPr lang="en-IE" sz="1200" dirty="0" smtClean="0">
                <a:latin typeface="Book Antiqua" panose="02040602050305030304" pitchFamily="18" charset="0"/>
              </a:rPr>
              <a:t>Notes</a:t>
            </a:r>
          </a:p>
          <a:p>
            <a:pPr marL="285750" indent="-285750">
              <a:buFont typeface="Arial" panose="020B0604020202020204" pitchFamily="34" charset="0"/>
              <a:buChar char="•"/>
            </a:pPr>
            <a:r>
              <a:rPr lang="en-IE" sz="1200" b="1" u="sng" dirty="0" smtClean="0">
                <a:latin typeface="Book Antiqua" panose="02040602050305030304" pitchFamily="18" charset="0"/>
              </a:rPr>
              <a:t>Measurements</a:t>
            </a:r>
          </a:p>
          <a:p>
            <a:endParaRPr lang="en-IE" sz="1400" dirty="0" smtClean="0">
              <a:latin typeface="Book Antiqua" panose="02040602050305030304" pitchFamily="18" charset="0"/>
            </a:endParaRPr>
          </a:p>
        </p:txBody>
      </p:sp>
      <p:grpSp>
        <p:nvGrpSpPr>
          <p:cNvPr id="9" name="Group 8"/>
          <p:cNvGrpSpPr/>
          <p:nvPr/>
        </p:nvGrpSpPr>
        <p:grpSpPr>
          <a:xfrm>
            <a:off x="440153" y="1610435"/>
            <a:ext cx="6056897" cy="7683689"/>
            <a:chOff x="440155" y="2584522"/>
            <a:chExt cx="6056897" cy="6784067"/>
          </a:xfrm>
        </p:grpSpPr>
        <p:sp>
          <p:nvSpPr>
            <p:cNvPr id="11" name="Rectangle 10"/>
            <p:cNvSpPr/>
            <p:nvPr/>
          </p:nvSpPr>
          <p:spPr>
            <a:xfrm>
              <a:off x="440155" y="2584522"/>
              <a:ext cx="6056897" cy="678406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2" name="Straight Connector 11"/>
            <p:cNvCxnSpPr/>
            <p:nvPr/>
          </p:nvCxnSpPr>
          <p:spPr>
            <a:xfrm flipH="1">
              <a:off x="623045" y="5976554"/>
              <a:ext cx="569111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42806" y="1619966"/>
            <a:ext cx="1806905" cy="261610"/>
          </a:xfrm>
          <a:prstGeom prst="rect">
            <a:avLst/>
          </a:prstGeom>
          <a:noFill/>
        </p:spPr>
        <p:txBody>
          <a:bodyPr wrap="none" rtlCol="0">
            <a:spAutoFit/>
          </a:bodyPr>
          <a:lstStyle/>
          <a:p>
            <a:r>
              <a:rPr lang="en-IE" sz="1100" dirty="0" smtClean="0">
                <a:latin typeface="Book Antiqua" panose="02040602050305030304" pitchFamily="18" charset="0"/>
              </a:rPr>
              <a:t>(Revised Design Solution)</a:t>
            </a:r>
            <a:endParaRPr lang="en-IE" sz="1100" dirty="0">
              <a:latin typeface="Book Antiqua" panose="02040602050305030304" pitchFamily="18" charset="0"/>
            </a:endParaRPr>
          </a:p>
        </p:txBody>
      </p:sp>
      <p:sp>
        <p:nvSpPr>
          <p:cNvPr id="13" name="TextBox 12"/>
          <p:cNvSpPr txBox="1"/>
          <p:nvPr/>
        </p:nvSpPr>
        <p:spPr>
          <a:xfrm>
            <a:off x="542806" y="5470790"/>
            <a:ext cx="1624163" cy="261610"/>
          </a:xfrm>
          <a:prstGeom prst="rect">
            <a:avLst/>
          </a:prstGeom>
          <a:noFill/>
        </p:spPr>
        <p:txBody>
          <a:bodyPr wrap="none" rtlCol="0">
            <a:spAutoFit/>
          </a:bodyPr>
          <a:lstStyle/>
          <a:p>
            <a:r>
              <a:rPr lang="en-IE" sz="1100" dirty="0" smtClean="0">
                <a:latin typeface="Book Antiqua" panose="02040602050305030304" pitchFamily="18" charset="0"/>
              </a:rPr>
              <a:t>(Final Design Solution)</a:t>
            </a:r>
            <a:endParaRPr lang="en-IE" sz="1100" dirty="0">
              <a:latin typeface="Book Antiqua" panose="02040602050305030304" pitchFamily="18" charset="0"/>
            </a:endParaRPr>
          </a:p>
        </p:txBody>
      </p:sp>
      <p:sp>
        <p:nvSpPr>
          <p:cNvPr id="6" name="Rectangle 5"/>
          <p:cNvSpPr/>
          <p:nvPr/>
        </p:nvSpPr>
        <p:spPr>
          <a:xfrm>
            <a:off x="1191114" y="9351559"/>
            <a:ext cx="5874006" cy="276999"/>
          </a:xfrm>
          <a:prstGeom prst="rect">
            <a:avLst/>
          </a:prstGeom>
        </p:spPr>
        <p:txBody>
          <a:bodyPr wrap="square">
            <a:spAutoFit/>
          </a:bodyPr>
          <a:lstStyle/>
          <a:p>
            <a:r>
              <a:rPr lang="en-IE" sz="1200" b="1" dirty="0" smtClean="0">
                <a:solidFill>
                  <a:srgbClr val="FF0000"/>
                </a:solidFill>
                <a:latin typeface="Book Antiqua" panose="02040602050305030304" pitchFamily="18" charset="0"/>
              </a:rPr>
              <a:t>*** </a:t>
            </a:r>
            <a:r>
              <a:rPr lang="en-IE" sz="1200" b="1" u="sng" dirty="0" smtClean="0">
                <a:solidFill>
                  <a:srgbClr val="FF0000"/>
                </a:solidFill>
                <a:latin typeface="Book Antiqua" panose="02040602050305030304" pitchFamily="18" charset="0"/>
              </a:rPr>
              <a:t>(Final </a:t>
            </a:r>
            <a:r>
              <a:rPr lang="en-IE" sz="1200" b="1" u="sng" dirty="0">
                <a:solidFill>
                  <a:srgbClr val="FF0000"/>
                </a:solidFill>
                <a:latin typeface="Book Antiqua" panose="02040602050305030304" pitchFamily="18" charset="0"/>
              </a:rPr>
              <a:t>Design Solution will be </a:t>
            </a:r>
            <a:r>
              <a:rPr lang="en-IE" sz="1200" b="1" u="sng" dirty="0" smtClean="0">
                <a:solidFill>
                  <a:srgbClr val="FF0000"/>
                </a:solidFill>
                <a:latin typeface="Book Antiqua" panose="02040602050305030304" pitchFamily="18" charset="0"/>
              </a:rPr>
              <a:t>completed </a:t>
            </a:r>
            <a:r>
              <a:rPr lang="en-IE" sz="1200" b="1" u="sng" dirty="0">
                <a:solidFill>
                  <a:srgbClr val="FF0000"/>
                </a:solidFill>
                <a:latin typeface="Book Antiqua" panose="02040602050305030304" pitchFamily="18" charset="0"/>
              </a:rPr>
              <a:t>after </a:t>
            </a:r>
            <a:r>
              <a:rPr lang="en-IE" sz="1200" b="1" u="sng" dirty="0" smtClean="0">
                <a:solidFill>
                  <a:srgbClr val="FF0000"/>
                </a:solidFill>
                <a:latin typeface="Book Antiqua" panose="02040602050305030304" pitchFamily="18" charset="0"/>
              </a:rPr>
              <a:t>feedback/ Next page)</a:t>
            </a:r>
            <a:endParaRPr lang="en-IE" sz="1200" b="1" u="sng"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2742789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03155366"/>
              </p:ext>
            </p:extLst>
          </p:nvPr>
        </p:nvGraphicFramePr>
        <p:xfrm>
          <a:off x="573204" y="1009935"/>
          <a:ext cx="5745710" cy="3562068"/>
        </p:xfrm>
        <a:graphic>
          <a:graphicData uri="http://schemas.openxmlformats.org/drawingml/2006/table">
            <a:tbl>
              <a:tblPr firstRow="1" bandRow="1">
                <a:tableStyleId>{0505E3EF-67EA-436B-97B2-0124C06EBD24}</a:tableStyleId>
              </a:tblPr>
              <a:tblGrid>
                <a:gridCol w="5745710">
                  <a:extLst>
                    <a:ext uri="{9D8B030D-6E8A-4147-A177-3AD203B41FA5}">
                      <a16:colId xmlns:a16="http://schemas.microsoft.com/office/drawing/2014/main" xmlns="" val="4584699"/>
                    </a:ext>
                  </a:extLst>
                </a:gridCol>
              </a:tblGrid>
              <a:tr h="343173">
                <a:tc>
                  <a:txBody>
                    <a:bodyPr/>
                    <a:lstStyle/>
                    <a:p>
                      <a:pPr algn="ctr"/>
                      <a:r>
                        <a:rPr lang="en-IE" sz="1600" b="0" dirty="0" smtClean="0">
                          <a:latin typeface="Book Antiqua" panose="02040602050305030304" pitchFamily="18" charset="0"/>
                        </a:rPr>
                        <a:t>Classmate Feedback/Comments</a:t>
                      </a:r>
                    </a:p>
                  </a:txBody>
                  <a:tcPr/>
                </a:tc>
                <a:extLst>
                  <a:ext uri="{0D108BD9-81ED-4DB2-BD59-A6C34878D82A}">
                    <a16:rowId xmlns:a16="http://schemas.microsoft.com/office/drawing/2014/main" xmlns="" val="162248231"/>
                  </a:ext>
                </a:extLst>
              </a:tr>
              <a:tr h="1072965">
                <a:tc>
                  <a:txBody>
                    <a:bodyPr/>
                    <a:lstStyle/>
                    <a:p>
                      <a:r>
                        <a:rPr lang="en-IE" sz="1800" b="0" dirty="0" smtClean="0">
                          <a:latin typeface="Book Antiqua" panose="02040602050305030304" pitchFamily="18" charset="0"/>
                        </a:rPr>
                        <a:t>#1</a:t>
                      </a:r>
                      <a:endParaRPr lang="en-IE" sz="1800" b="0" dirty="0">
                        <a:latin typeface="Book Antiqua" panose="02040602050305030304" pitchFamily="18" charset="0"/>
                      </a:endParaRPr>
                    </a:p>
                  </a:txBody>
                  <a:tcPr/>
                </a:tc>
                <a:extLst>
                  <a:ext uri="{0D108BD9-81ED-4DB2-BD59-A6C34878D82A}">
                    <a16:rowId xmlns:a16="http://schemas.microsoft.com/office/drawing/2014/main" xmlns="" val="1952355857"/>
                  </a:ext>
                </a:extLst>
              </a:tr>
              <a:tr h="1072965">
                <a:tc>
                  <a:txBody>
                    <a:bodyPr/>
                    <a:lstStyle/>
                    <a:p>
                      <a:r>
                        <a:rPr lang="en-IE" sz="1800" b="0" dirty="0" smtClean="0">
                          <a:latin typeface="Book Antiqua" panose="02040602050305030304" pitchFamily="18" charset="0"/>
                        </a:rPr>
                        <a:t>#2</a:t>
                      </a:r>
                      <a:endParaRPr lang="en-IE" sz="1800" b="0" dirty="0">
                        <a:latin typeface="Book Antiqua" panose="02040602050305030304" pitchFamily="18" charset="0"/>
                      </a:endParaRPr>
                    </a:p>
                  </a:txBody>
                  <a:tcPr/>
                </a:tc>
                <a:extLst>
                  <a:ext uri="{0D108BD9-81ED-4DB2-BD59-A6C34878D82A}">
                    <a16:rowId xmlns:a16="http://schemas.microsoft.com/office/drawing/2014/main" xmlns="" val="3898116519"/>
                  </a:ext>
                </a:extLst>
              </a:tr>
              <a:tr h="1072965">
                <a:tc>
                  <a:txBody>
                    <a:bodyPr/>
                    <a:lstStyle/>
                    <a:p>
                      <a:r>
                        <a:rPr lang="en-IE" sz="1800" b="0" dirty="0" smtClean="0">
                          <a:latin typeface="Book Antiqua" panose="02040602050305030304" pitchFamily="18" charset="0"/>
                        </a:rPr>
                        <a:t>#3</a:t>
                      </a:r>
                      <a:endParaRPr lang="en-IE" sz="1800" b="0" dirty="0">
                        <a:latin typeface="Book Antiqua" panose="02040602050305030304" pitchFamily="18" charset="0"/>
                      </a:endParaRPr>
                    </a:p>
                  </a:txBody>
                  <a:tcPr/>
                </a:tc>
                <a:extLst>
                  <a:ext uri="{0D108BD9-81ED-4DB2-BD59-A6C34878D82A}">
                    <a16:rowId xmlns:a16="http://schemas.microsoft.com/office/drawing/2014/main" xmlns="" val="109283029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84554905"/>
              </p:ext>
            </p:extLst>
          </p:nvPr>
        </p:nvGraphicFramePr>
        <p:xfrm>
          <a:off x="573204" y="5745709"/>
          <a:ext cx="5745710" cy="3281735"/>
        </p:xfrm>
        <a:graphic>
          <a:graphicData uri="http://schemas.openxmlformats.org/drawingml/2006/table">
            <a:tbl>
              <a:tblPr firstRow="1" bandRow="1">
                <a:tableStyleId>{0505E3EF-67EA-436B-97B2-0124C06EBD24}</a:tableStyleId>
              </a:tblPr>
              <a:tblGrid>
                <a:gridCol w="2872855">
                  <a:extLst>
                    <a:ext uri="{9D8B030D-6E8A-4147-A177-3AD203B41FA5}">
                      <a16:colId xmlns:a16="http://schemas.microsoft.com/office/drawing/2014/main" xmlns="" val="4584699"/>
                    </a:ext>
                  </a:extLst>
                </a:gridCol>
                <a:gridCol w="2872855">
                  <a:extLst>
                    <a:ext uri="{9D8B030D-6E8A-4147-A177-3AD203B41FA5}">
                      <a16:colId xmlns:a16="http://schemas.microsoft.com/office/drawing/2014/main" xmlns="" val="1447362997"/>
                    </a:ext>
                  </a:extLst>
                </a:gridCol>
              </a:tblGrid>
              <a:tr h="450375">
                <a:tc>
                  <a:txBody>
                    <a:bodyPr/>
                    <a:lstStyle/>
                    <a:p>
                      <a:pPr algn="ctr"/>
                      <a:r>
                        <a:rPr lang="en-IE" sz="1600" b="0" dirty="0" smtClean="0">
                          <a:latin typeface="Book Antiqua" panose="02040602050305030304" pitchFamily="18" charset="0"/>
                        </a:rPr>
                        <a:t>Was Good</a:t>
                      </a:r>
                    </a:p>
                  </a:txBody>
                  <a:tcPr/>
                </a:tc>
                <a:tc>
                  <a:txBody>
                    <a:bodyPr/>
                    <a:lstStyle/>
                    <a:p>
                      <a:pPr algn="ctr"/>
                      <a:r>
                        <a:rPr lang="en-IE" sz="1600" b="0" dirty="0" smtClean="0">
                          <a:latin typeface="Book Antiqua" panose="02040602050305030304" pitchFamily="18" charset="0"/>
                        </a:rPr>
                        <a:t>Need improvement?</a:t>
                      </a:r>
                    </a:p>
                  </a:txBody>
                  <a:tcPr/>
                </a:tc>
                <a:extLst>
                  <a:ext uri="{0D108BD9-81ED-4DB2-BD59-A6C34878D82A}">
                    <a16:rowId xmlns:a16="http://schemas.microsoft.com/office/drawing/2014/main" xmlns="" val="162248231"/>
                  </a:ext>
                </a:extLst>
              </a:tr>
              <a:tr h="2831360">
                <a:tc>
                  <a:txBody>
                    <a:bodyPr/>
                    <a:lstStyle/>
                    <a:p>
                      <a:endParaRPr lang="en-IE" sz="1800" b="0" dirty="0"/>
                    </a:p>
                  </a:txBody>
                  <a:tcPr/>
                </a:tc>
                <a:tc>
                  <a:txBody>
                    <a:bodyPr/>
                    <a:lstStyle/>
                    <a:p>
                      <a:endParaRPr lang="en-IE" sz="1800" b="0" dirty="0"/>
                    </a:p>
                  </a:txBody>
                  <a:tcPr/>
                </a:tc>
                <a:extLst>
                  <a:ext uri="{0D108BD9-81ED-4DB2-BD59-A6C34878D82A}">
                    <a16:rowId xmlns:a16="http://schemas.microsoft.com/office/drawing/2014/main" xmlns="" val="1952355857"/>
                  </a:ext>
                </a:extLst>
              </a:tr>
            </a:tbl>
          </a:graphicData>
        </a:graphic>
      </p:graphicFrame>
      <p:sp>
        <p:nvSpPr>
          <p:cNvPr id="5" name="TextBox 4"/>
          <p:cNvSpPr txBox="1"/>
          <p:nvPr/>
        </p:nvSpPr>
        <p:spPr>
          <a:xfrm>
            <a:off x="573204" y="4885397"/>
            <a:ext cx="5595583" cy="969496"/>
          </a:xfrm>
          <a:prstGeom prst="rect">
            <a:avLst/>
          </a:prstGeom>
          <a:noFill/>
        </p:spPr>
        <p:txBody>
          <a:bodyPr wrap="square" rtlCol="0">
            <a:spAutoFit/>
          </a:bodyPr>
          <a:lstStyle/>
          <a:p>
            <a:r>
              <a:rPr lang="en-IE" dirty="0" smtClean="0">
                <a:latin typeface="Book Antiqua" panose="02040602050305030304" pitchFamily="18" charset="0"/>
              </a:rPr>
              <a:t>Feedback Evaluation…</a:t>
            </a:r>
          </a:p>
          <a:p>
            <a:endParaRPr lang="en-IE" sz="400" dirty="0" smtClean="0">
              <a:latin typeface="Book Antiqua" panose="02040602050305030304" pitchFamily="18" charset="0"/>
            </a:endParaRPr>
          </a:p>
          <a:p>
            <a:r>
              <a:rPr lang="en-IE" sz="1600" dirty="0"/>
              <a:t>From your partners feedback, </a:t>
            </a:r>
            <a:r>
              <a:rPr lang="en-IE" sz="1600" dirty="0" smtClean="0"/>
              <a:t>what parts </a:t>
            </a:r>
            <a:r>
              <a:rPr lang="en-IE" sz="1600" dirty="0"/>
              <a:t>do you </a:t>
            </a:r>
            <a:r>
              <a:rPr lang="en-IE" sz="1600" dirty="0" smtClean="0"/>
              <a:t>think…..</a:t>
            </a:r>
            <a:endParaRPr lang="en-IE" sz="1600" dirty="0"/>
          </a:p>
          <a:p>
            <a:endParaRPr lang="en-IE" dirty="0">
              <a:latin typeface="Book Antiqua" panose="02040602050305030304" pitchFamily="18" charset="0"/>
            </a:endParaRPr>
          </a:p>
        </p:txBody>
      </p:sp>
      <p:sp>
        <p:nvSpPr>
          <p:cNvPr id="6" name="Rectangle 5"/>
          <p:cNvSpPr/>
          <p:nvPr/>
        </p:nvSpPr>
        <p:spPr>
          <a:xfrm>
            <a:off x="573204" y="446168"/>
            <a:ext cx="1380506" cy="369332"/>
          </a:xfrm>
          <a:prstGeom prst="rect">
            <a:avLst/>
          </a:prstGeom>
        </p:spPr>
        <p:txBody>
          <a:bodyPr wrap="none">
            <a:spAutoFit/>
          </a:bodyPr>
          <a:lstStyle/>
          <a:p>
            <a:r>
              <a:rPr lang="en-IE" dirty="0" smtClean="0">
                <a:latin typeface="Book Antiqua" panose="02040602050305030304" pitchFamily="18" charset="0"/>
              </a:rPr>
              <a:t>Feedback…</a:t>
            </a:r>
            <a:endParaRPr lang="en-IE" dirty="0"/>
          </a:p>
        </p:txBody>
      </p:sp>
    </p:spTree>
    <p:extLst>
      <p:ext uri="{BB962C8B-B14F-4D97-AF65-F5344CB8AC3E}">
        <p14:creationId xmlns:p14="http://schemas.microsoft.com/office/powerpoint/2010/main" val="10026833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2345</TotalTime>
  <Words>597</Words>
  <Application>Microsoft Office PowerPoint</Application>
  <PresentationFormat>A4 Paper (210x297 mm)</PresentationFormat>
  <Paragraphs>175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Book Antiqua</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Padraig McGinley</dc:creator>
  <cp:lastModifiedBy>Padraig McGinley</cp:lastModifiedBy>
  <cp:revision>82</cp:revision>
  <dcterms:created xsi:type="dcterms:W3CDTF">2017-01-27T20:37:52Z</dcterms:created>
  <dcterms:modified xsi:type="dcterms:W3CDTF">2017-02-27T14:39:50Z</dcterms:modified>
</cp:coreProperties>
</file>